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65" r:id="rId4"/>
    <p:sldId id="261" r:id="rId5"/>
    <p:sldId id="271" r:id="rId6"/>
    <p:sldId id="270" r:id="rId7"/>
    <p:sldId id="267" r:id="rId8"/>
    <p:sldId id="272" r:id="rId9"/>
    <p:sldId id="273" r:id="rId10"/>
    <p:sldId id="274" r:id="rId11"/>
    <p:sldId id="260" r:id="rId12"/>
    <p:sldId id="275" r:id="rId13"/>
    <p:sldId id="276" r:id="rId14"/>
    <p:sldId id="268" r:id="rId15"/>
    <p:sldId id="283" r:id="rId16"/>
    <p:sldId id="277" r:id="rId17"/>
    <p:sldId id="278" r:id="rId18"/>
    <p:sldId id="279" r:id="rId19"/>
    <p:sldId id="259" r:id="rId20"/>
    <p:sldId id="280" r:id="rId21"/>
    <p:sldId id="282" r:id="rId22"/>
    <p:sldId id="281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4378DFD-69D6-486A-B7FC-97AB82DF83AF}">
          <p14:sldIdLst>
            <p14:sldId id="256"/>
            <p14:sldId id="257"/>
            <p14:sldId id="265"/>
            <p14:sldId id="261"/>
            <p14:sldId id="271"/>
            <p14:sldId id="270"/>
            <p14:sldId id="267"/>
            <p14:sldId id="272"/>
            <p14:sldId id="273"/>
            <p14:sldId id="274"/>
            <p14:sldId id="260"/>
            <p14:sldId id="275"/>
            <p14:sldId id="276"/>
            <p14:sldId id="268"/>
            <p14:sldId id="283"/>
            <p14:sldId id="277"/>
            <p14:sldId id="278"/>
            <p14:sldId id="279"/>
            <p14:sldId id="259"/>
            <p14:sldId id="280"/>
            <p14:sldId id="282"/>
            <p14:sldId id="28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62" autoAdjust="0"/>
    <p:restoredTop sz="94660"/>
  </p:normalViewPr>
  <p:slideViewPr>
    <p:cSldViewPr snapToGrid="0">
      <p:cViewPr varScale="1">
        <p:scale>
          <a:sx n="70" d="100"/>
          <a:sy n="70" d="100"/>
        </p:scale>
        <p:origin x="71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ABC070B2-FAC4-448D-93C5-E4BE4C91B551}" type="datetimeFigureOut">
              <a:rPr lang="en-US" smtClean="0"/>
              <a:t>9/19/2022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94AC22C-F070-4AD5-92BF-F572B6AD279B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8016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070B2-FAC4-448D-93C5-E4BE4C91B551}" type="datetimeFigureOut">
              <a:rPr lang="en-US" smtClean="0"/>
              <a:t>9/19/2022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AC22C-F070-4AD5-92BF-F572B6AD27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035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070B2-FAC4-448D-93C5-E4BE4C91B551}" type="datetimeFigureOut">
              <a:rPr lang="en-US" smtClean="0"/>
              <a:t>9/19/2022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AC22C-F070-4AD5-92BF-F572B6AD279B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7108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070B2-FAC4-448D-93C5-E4BE4C91B551}" type="datetimeFigureOut">
              <a:rPr lang="en-US" smtClean="0"/>
              <a:t>9/19/2022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AC22C-F070-4AD5-92BF-F572B6AD27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521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070B2-FAC4-448D-93C5-E4BE4C91B551}" type="datetimeFigureOut">
              <a:rPr lang="en-US" smtClean="0"/>
              <a:t>9/19/2022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AC22C-F070-4AD5-92BF-F572B6AD279B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9112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070B2-FAC4-448D-93C5-E4BE4C91B551}" type="datetimeFigureOut">
              <a:rPr lang="en-US" smtClean="0"/>
              <a:t>9/19/2022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AC22C-F070-4AD5-92BF-F572B6AD279B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6442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070B2-FAC4-448D-93C5-E4BE4C91B551}" type="datetimeFigureOut">
              <a:rPr lang="en-US" smtClean="0"/>
              <a:t>9/19/2022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AC22C-F070-4AD5-92BF-F572B6AD27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884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070B2-FAC4-448D-93C5-E4BE4C91B551}" type="datetimeFigureOut">
              <a:rPr lang="en-US" smtClean="0"/>
              <a:t>9/19/2022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AC22C-F070-4AD5-92BF-F572B6AD279B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3767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070B2-FAC4-448D-93C5-E4BE4C91B551}" type="datetimeFigureOut">
              <a:rPr lang="en-US" smtClean="0"/>
              <a:t>9/19/2022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AC22C-F070-4AD5-92BF-F572B6AD27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129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070B2-FAC4-448D-93C5-E4BE4C91B551}" type="datetimeFigureOut">
              <a:rPr lang="en-US" smtClean="0"/>
              <a:t>9/19/2022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AC22C-F070-4AD5-92BF-F572B6AD27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288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070B2-FAC4-448D-93C5-E4BE4C91B551}" type="datetimeFigureOut">
              <a:rPr lang="en-US" smtClean="0"/>
              <a:t>9/19/2022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AC22C-F070-4AD5-92BF-F572B6AD279B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08413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070B2-FAC4-448D-93C5-E4BE4C91B551}" type="datetimeFigureOut">
              <a:rPr lang="en-US" smtClean="0"/>
              <a:t>9/19/2022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AC22C-F070-4AD5-92BF-F572B6AD279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48660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070B2-FAC4-448D-93C5-E4BE4C91B551}" type="datetimeFigureOut">
              <a:rPr lang="en-US" smtClean="0"/>
              <a:t>9/19/2022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AC22C-F070-4AD5-92BF-F572B6AD27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3869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070B2-FAC4-448D-93C5-E4BE4C91B551}" type="datetimeFigureOut">
              <a:rPr lang="en-US" smtClean="0"/>
              <a:t>9/19/2022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AC22C-F070-4AD5-92BF-F572B6AD279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2294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070B2-FAC4-448D-93C5-E4BE4C91B551}" type="datetimeFigureOut">
              <a:rPr lang="en-US" smtClean="0"/>
              <a:t>9/19/2022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AC22C-F070-4AD5-92BF-F572B6AD279B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96387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070B2-FAC4-448D-93C5-E4BE4C91B551}" type="datetimeFigureOut">
              <a:rPr lang="en-US" smtClean="0"/>
              <a:t>9/19/2022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AC22C-F070-4AD5-92BF-F572B6AD279B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1769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070B2-FAC4-448D-93C5-E4BE4C91B551}" type="datetimeFigureOut">
              <a:rPr lang="en-US" smtClean="0"/>
              <a:t>9/19/2022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AC22C-F070-4AD5-92BF-F572B6AD279B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2780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BC070B2-FAC4-448D-93C5-E4BE4C91B551}" type="datetimeFigureOut">
              <a:rPr lang="en-US" smtClean="0"/>
              <a:t>9/19/2022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94AC22C-F070-4AD5-92BF-F572B6AD27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259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246" y="1567250"/>
            <a:ext cx="7587508" cy="36905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5539" y="123911"/>
            <a:ext cx="2176461" cy="158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183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519" y="874953"/>
            <a:ext cx="2001724" cy="14110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3223258" y="2967335"/>
            <a:ext cx="574548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5400" b="0" i="0" u="none" strike="noStrike" kern="0" cap="none" spc="0" normalizeH="0" baseline="0" noProof="0" dirty="0">
                <a:ln w="3175" cmpd="sng"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rPr>
              <a:t>المدارس الفلسطينية في قطر 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554556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40045" y="-181232"/>
            <a:ext cx="12332045" cy="6919784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91978" y="618565"/>
            <a:ext cx="5972433" cy="2380008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JO" sz="66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الوحدة الأولى</a:t>
            </a:r>
          </a:p>
          <a:p>
            <a:pPr algn="ctr"/>
            <a:r>
              <a:rPr lang="ar-JO" sz="66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 القرآن الكريم )</a:t>
            </a:r>
            <a:r>
              <a:rPr lang="en-US" sz="66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JO" sz="66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endParaRPr lang="en-US" sz="66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ar-JO" sz="66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57880" y="3616411"/>
            <a:ext cx="5840628" cy="212536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54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للصف السادس الأساسي</a:t>
            </a:r>
            <a:endParaRPr lang="en-US" sz="54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67012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2731" y="3148806"/>
            <a:ext cx="2686050" cy="1704975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797" y="0"/>
            <a:ext cx="12284938" cy="692092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21908" y="119325"/>
            <a:ext cx="1798476" cy="1261981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717838" y="3268131"/>
            <a:ext cx="3936540" cy="144985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44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فضل القرآن الكريم </a:t>
            </a:r>
            <a:endParaRPr lang="en-US" sz="44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90832" y="630990"/>
            <a:ext cx="4110682" cy="152732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60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الدرس الثاني </a:t>
            </a:r>
            <a:endParaRPr lang="en-US" sz="60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401180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99455" y="904532"/>
            <a:ext cx="6486706" cy="3869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635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71783" y="832534"/>
            <a:ext cx="6928588" cy="15056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6416" y="2338140"/>
            <a:ext cx="7246601" cy="1499746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3871783" y="3719746"/>
            <a:ext cx="6853880" cy="114881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JO" sz="4800" b="1" dirty="0">
                <a:solidFill>
                  <a:schemeClr val="tx1"/>
                </a:solidFill>
              </a:rPr>
              <a:t>يعدد بعض أسماء القرآن الكريم </a:t>
            </a:r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871782" y="4992130"/>
            <a:ext cx="6853881" cy="1169773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JO" sz="4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يبين أهمية القرآن الكريم في حياة الناس </a:t>
            </a:r>
            <a:endParaRPr lang="en-US" sz="4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189" y="982132"/>
            <a:ext cx="2667000" cy="321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475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6070" y="642465"/>
            <a:ext cx="2115495" cy="174077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240" y="2383238"/>
            <a:ext cx="1724165" cy="1440909"/>
          </a:xfrm>
        </p:spPr>
      </p:pic>
      <p:sp>
        <p:nvSpPr>
          <p:cNvPr id="5" name="Rectangle 4"/>
          <p:cNvSpPr/>
          <p:nvPr/>
        </p:nvSpPr>
        <p:spPr>
          <a:xfrm>
            <a:off x="7894622" y="805588"/>
            <a:ext cx="2743200" cy="148041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JO" sz="54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لنتذكر :-</a:t>
            </a:r>
            <a:endParaRPr lang="en-US" sz="5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33727" y="2383238"/>
            <a:ext cx="5721790" cy="15278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بعض العادات الجاهلية التي كانت منتشرة في الجاهلية </a:t>
            </a:r>
            <a:endParaRPr lang="en-US" sz="4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2" y="2383238"/>
            <a:ext cx="1611516" cy="1527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152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982709" y="789810"/>
            <a:ext cx="9125893" cy="16348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JO" sz="5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أول آيات نزلت من القرآن الكريم </a:t>
            </a:r>
            <a:endParaRPr lang="en-US" sz="5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816" y="2590109"/>
            <a:ext cx="9107786" cy="193410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000816" y="4689695"/>
            <a:ext cx="8962931" cy="148476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JO" sz="48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الحكمة من أن أول آ</a:t>
            </a:r>
            <a:r>
              <a:rPr lang="ar-QA" sz="48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</a:t>
            </a:r>
            <a:r>
              <a:rPr lang="ar-JO" sz="48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ة نزلت من القرآن الكريم بدأت بكلمة(إقرأ).</a:t>
            </a:r>
            <a:endParaRPr lang="en-US" sz="48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95069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425" y="655150"/>
            <a:ext cx="2590800" cy="17621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ounded Rectangle 3"/>
          <p:cNvSpPr/>
          <p:nvPr/>
        </p:nvSpPr>
        <p:spPr>
          <a:xfrm>
            <a:off x="6047715" y="837445"/>
            <a:ext cx="4848883" cy="14485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JO" sz="5400" b="1" dirty="0">
                <a:solidFill>
                  <a:schemeClr val="tx1"/>
                </a:solidFill>
              </a:rPr>
              <a:t>القرآن الكريم :-</a:t>
            </a:r>
            <a:endParaRPr lang="en-US" sz="5400" b="1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23865" y="2612981"/>
            <a:ext cx="10072733" cy="357053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ar-JO" sz="3600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pPr algn="r"/>
            <a:endParaRPr lang="ar-JO" sz="3600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pPr algn="r"/>
            <a:endParaRPr lang="en-US" sz="4800" dirty="0">
              <a:solidFill>
                <a:srgbClr val="0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/>
            <a:r>
              <a:rPr lang="ar-JO" sz="4800" dirty="0">
                <a:solidFill>
                  <a:srgbClr val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كلامُ اللهِ تعالى المُعْجِز، المُنزَّل على سيدنا مُحمَّدٍ صلى الله عليه وسلم،بوساطة الملك جبريل (عليه السلام )، المنقول بالتواتر، المُتعبَّدُ بتلاوته، المقرون بالتحدي ، المبدوء بسورة الفاتحة  والمختوم بسورة الناس" </a:t>
            </a:r>
          </a:p>
          <a:p>
            <a:pPr algn="r"/>
            <a:br>
              <a:rPr lang="ar-JO" sz="4800" dirty="0">
                <a:solidFill>
                  <a:srgbClr val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</a:br>
            <a:br>
              <a:rPr lang="ar-JO" sz="3600" dirty="0">
                <a:solidFill>
                  <a:srgbClr val="000000"/>
                </a:solidFill>
                <a:latin typeface="Tahoma" panose="020B0604030504040204" pitchFamily="34" charset="0"/>
              </a:rPr>
            </a:b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07883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ouble Wave 3"/>
          <p:cNvSpPr/>
          <p:nvPr/>
        </p:nvSpPr>
        <p:spPr>
          <a:xfrm>
            <a:off x="3470494" y="1588845"/>
            <a:ext cx="4363770" cy="1968960"/>
          </a:xfrm>
          <a:prstGeom prst="doubleWav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JO" sz="5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من أسماء القرآن الكريم </a:t>
            </a:r>
            <a:endParaRPr lang="en-US" sz="5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Double Wave 4"/>
          <p:cNvSpPr/>
          <p:nvPr/>
        </p:nvSpPr>
        <p:spPr>
          <a:xfrm>
            <a:off x="1130924" y="4370477"/>
            <a:ext cx="2118511" cy="1319291"/>
          </a:xfrm>
          <a:prstGeom prst="doubleWav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JO" sz="4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الذكر </a:t>
            </a:r>
            <a:endParaRPr lang="en-US" sz="4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Double Wave 8"/>
          <p:cNvSpPr/>
          <p:nvPr/>
        </p:nvSpPr>
        <p:spPr>
          <a:xfrm>
            <a:off x="8451030" y="2201837"/>
            <a:ext cx="2118511" cy="1213165"/>
          </a:xfrm>
          <a:prstGeom prst="doubleWav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JO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الكتاب </a:t>
            </a:r>
            <a:endParaRPr lang="en-US" sz="4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0661" y="4698749"/>
            <a:ext cx="2139881" cy="1335140"/>
          </a:xfrm>
          <a:prstGeom prst="rect">
            <a:avLst/>
          </a:prstGeom>
        </p:spPr>
      </p:pic>
      <p:sp>
        <p:nvSpPr>
          <p:cNvPr id="14" name="Double Wave 13"/>
          <p:cNvSpPr/>
          <p:nvPr/>
        </p:nvSpPr>
        <p:spPr>
          <a:xfrm>
            <a:off x="974443" y="2059036"/>
            <a:ext cx="2033194" cy="1498769"/>
          </a:xfrm>
          <a:prstGeom prst="doubleWav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4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التنزيل </a:t>
            </a:r>
            <a:endParaRPr lang="en-US" sz="4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Double Wave 16"/>
          <p:cNvSpPr/>
          <p:nvPr/>
        </p:nvSpPr>
        <p:spPr>
          <a:xfrm>
            <a:off x="4671588" y="4164518"/>
            <a:ext cx="2326741" cy="1394310"/>
          </a:xfrm>
          <a:prstGeom prst="doubleWav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4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الوحي </a:t>
            </a:r>
            <a:endParaRPr lang="en-US" sz="4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13595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4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4251" y="655913"/>
            <a:ext cx="2280102" cy="1700931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3976814" y="726759"/>
            <a:ext cx="6755027" cy="1243951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JO" sz="48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آيات تدل على فضل القرآن الكريم</a:t>
            </a:r>
            <a:endParaRPr lang="en-US" sz="48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Round Diagonal Corner Rectangle 5"/>
          <p:cNvSpPr/>
          <p:nvPr/>
        </p:nvSpPr>
        <p:spPr>
          <a:xfrm>
            <a:off x="1597110" y="2427690"/>
            <a:ext cx="9498227" cy="1754659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1000"/>
              </a:spcAft>
            </a:pPr>
            <a:r>
              <a:rPr lang="ar-JO" sz="3200" b="1" dirty="0">
                <a:solidFill>
                  <a:srgbClr val="000000"/>
                </a:solidFill>
                <a:latin typeface="Calibri" panose="020F0502020204030204" pitchFamily="34" charset="0"/>
                <a:cs typeface="Traditional Arabic" panose="02020603050405020304" pitchFamily="18" charset="-78"/>
              </a:rPr>
              <a:t>قال تعالى :(</a:t>
            </a:r>
            <a:r>
              <a:rPr lang="ar-SA" sz="3200" b="1" dirty="0">
                <a:solidFill>
                  <a:srgbClr val="000000"/>
                </a:solidFill>
                <a:latin typeface="Calibri" panose="020F0502020204030204" pitchFamily="34" charset="0"/>
                <a:cs typeface="Traditional Arabic" panose="02020603050405020304" pitchFamily="18" charset="-78"/>
              </a:rPr>
              <a:t>الم</a:t>
            </a:r>
            <a:r>
              <a:rPr lang="ar-SA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r>
              <a:rPr lang="ar-SA" sz="3200" b="1" dirty="0">
                <a:solidFill>
                  <a:srgbClr val="005500"/>
                </a:solidFill>
                <a:latin typeface="Calibri" panose="020F0502020204030204" pitchFamily="34" charset="0"/>
                <a:cs typeface="Traditional Arabic" panose="02020603050405020304" pitchFamily="18" charset="-78"/>
              </a:rPr>
              <a:t>﴿</a:t>
            </a:r>
            <a:r>
              <a:rPr lang="ar-SA" sz="3200" b="1" dirty="0">
                <a:solidFill>
                  <a:srgbClr val="800000"/>
                </a:solidFill>
                <a:latin typeface="Calibri" panose="020F0502020204030204" pitchFamily="34" charset="0"/>
                <a:cs typeface="Traditional Arabic" panose="02020603050405020304" pitchFamily="18" charset="-78"/>
              </a:rPr>
              <a:t>١</a:t>
            </a:r>
            <a:r>
              <a:rPr lang="ar-SA" sz="3200" b="1" dirty="0">
                <a:solidFill>
                  <a:srgbClr val="005500"/>
                </a:solidFill>
                <a:latin typeface="Calibri" panose="020F0502020204030204" pitchFamily="34" charset="0"/>
                <a:cs typeface="Traditional Arabic" panose="02020603050405020304" pitchFamily="18" charset="-78"/>
              </a:rPr>
              <a:t>﴾</a:t>
            </a:r>
            <a:r>
              <a:rPr lang="ar-SA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r>
              <a:rPr lang="ar-SA" sz="3200" b="1" dirty="0">
                <a:solidFill>
                  <a:srgbClr val="000000"/>
                </a:solidFill>
                <a:latin typeface="Calibri" panose="020F0502020204030204" pitchFamily="34" charset="0"/>
                <a:cs typeface="Traditional Arabic" panose="02020603050405020304" pitchFamily="18" charset="-78"/>
              </a:rPr>
              <a:t>ذَٰلِكَ الْكِتَابُ لَا رَيْبَ</a:t>
            </a:r>
            <a:r>
              <a:rPr lang="ar-SA" sz="3200" b="1" dirty="0">
                <a:solidFill>
                  <a:srgbClr val="FB7600"/>
                </a:solidFill>
                <a:latin typeface="Calibri" panose="020F0502020204030204" pitchFamily="34" charset="0"/>
                <a:cs typeface="Traditional Arabic" panose="02020603050405020304" pitchFamily="18" charset="-78"/>
              </a:rPr>
              <a:t> </a:t>
            </a:r>
            <a:r>
              <a:rPr lang="ar-SA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r>
              <a:rPr lang="ar-SA" sz="3200" b="1" dirty="0">
                <a:solidFill>
                  <a:srgbClr val="000000"/>
                </a:solidFill>
                <a:latin typeface="Calibri" panose="020F0502020204030204" pitchFamily="34" charset="0"/>
                <a:cs typeface="Traditional Arabic" panose="02020603050405020304" pitchFamily="18" charset="-78"/>
              </a:rPr>
              <a:t>فِيهِ</a:t>
            </a:r>
            <a:r>
              <a:rPr lang="ar-SA" sz="3200" b="1" dirty="0">
                <a:solidFill>
                  <a:srgbClr val="FB7600"/>
                </a:solidFill>
                <a:latin typeface="Calibri" panose="020F0502020204030204" pitchFamily="34" charset="0"/>
                <a:cs typeface="Traditional Arabic" panose="02020603050405020304" pitchFamily="18" charset="-78"/>
              </a:rPr>
              <a:t> </a:t>
            </a:r>
            <a:r>
              <a:rPr lang="ar-SA" sz="3200" b="1" dirty="0">
                <a:solidFill>
                  <a:srgbClr val="000000"/>
                </a:solidFill>
                <a:latin typeface="Calibri" panose="020F0502020204030204" pitchFamily="34" charset="0"/>
                <a:cs typeface="Traditional Arabic" panose="02020603050405020304" pitchFamily="18" charset="-78"/>
              </a:rPr>
              <a:t>هُدًى لِّلْمُتَّقِينَ</a:t>
            </a:r>
            <a:r>
              <a:rPr lang="ar-SA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r>
              <a:rPr lang="ar-SA" sz="3200" b="1" dirty="0">
                <a:solidFill>
                  <a:srgbClr val="005500"/>
                </a:solidFill>
                <a:latin typeface="Calibri" panose="020F0502020204030204" pitchFamily="34" charset="0"/>
                <a:cs typeface="Traditional Arabic" panose="02020603050405020304" pitchFamily="18" charset="-78"/>
              </a:rPr>
              <a:t>﴿</a:t>
            </a:r>
            <a:r>
              <a:rPr lang="ar-SA" sz="3200" b="1" dirty="0">
                <a:solidFill>
                  <a:srgbClr val="800000"/>
                </a:solidFill>
                <a:latin typeface="Calibri" panose="020F0502020204030204" pitchFamily="34" charset="0"/>
                <a:cs typeface="Traditional Arabic" panose="02020603050405020304" pitchFamily="18" charset="-78"/>
              </a:rPr>
              <a:t>٢</a:t>
            </a:r>
            <a:r>
              <a:rPr lang="ar-SA" sz="3200" b="1" dirty="0">
                <a:solidFill>
                  <a:srgbClr val="005500"/>
                </a:solidFill>
                <a:latin typeface="Calibri" panose="020F0502020204030204" pitchFamily="34" charset="0"/>
                <a:cs typeface="Traditional Arabic" panose="02020603050405020304" pitchFamily="18" charset="-78"/>
              </a:rPr>
              <a:t>﴾</a:t>
            </a:r>
            <a:endParaRPr lang="ar-SA" sz="3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 rtl="1">
              <a:spcAft>
                <a:spcPts val="1000"/>
              </a:spcAft>
            </a:pPr>
            <a:r>
              <a:rPr lang="ar-SA" sz="3200" b="1" dirty="0">
                <a:solidFill>
                  <a:srgbClr val="000000"/>
                </a:solidFill>
                <a:latin typeface="Calibri" panose="020F0502020204030204" pitchFamily="34" charset="0"/>
                <a:cs typeface="Traditional Arabic" panose="02020603050405020304" pitchFamily="18" charset="-78"/>
              </a:rPr>
              <a:t>الَّذِينَ يُؤْمِنُونَ بِالْغَيْبِ وَيُقِيمُونَ الصَّلَاةَ وَمِمَّا رَزَقْنَاهُمْ يُنفِقُونَ</a:t>
            </a:r>
            <a:r>
              <a:rPr lang="ar-SA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r>
              <a:rPr lang="ar-SA" sz="3200" b="1" dirty="0">
                <a:solidFill>
                  <a:srgbClr val="005500"/>
                </a:solidFill>
                <a:latin typeface="Calibri" panose="020F0502020204030204" pitchFamily="34" charset="0"/>
                <a:cs typeface="Traditional Arabic" panose="02020603050405020304" pitchFamily="18" charset="-78"/>
              </a:rPr>
              <a:t>﴿</a:t>
            </a:r>
            <a:r>
              <a:rPr lang="ar-SA" sz="3200" b="1" dirty="0">
                <a:solidFill>
                  <a:srgbClr val="800000"/>
                </a:solidFill>
                <a:latin typeface="Calibri" panose="020F0502020204030204" pitchFamily="34" charset="0"/>
                <a:cs typeface="Traditional Arabic" panose="02020603050405020304" pitchFamily="18" charset="-78"/>
              </a:rPr>
              <a:t>٣</a:t>
            </a:r>
            <a:r>
              <a:rPr lang="ar-SA" sz="3200" b="1" dirty="0">
                <a:solidFill>
                  <a:srgbClr val="005500"/>
                </a:solidFill>
                <a:latin typeface="Calibri" panose="020F0502020204030204" pitchFamily="34" charset="0"/>
                <a:cs typeface="Traditional Arabic" panose="02020603050405020304" pitchFamily="18" charset="-78"/>
              </a:rPr>
              <a:t>﴾</a:t>
            </a:r>
            <a:r>
              <a:rPr lang="ar-JO" sz="3200" b="1" dirty="0">
                <a:solidFill>
                  <a:srgbClr val="005500"/>
                </a:solidFill>
                <a:latin typeface="Calibri" panose="020F0502020204030204" pitchFamily="34" charset="0"/>
                <a:cs typeface="Traditional Arabic" panose="02020603050405020304" pitchFamily="18" charset="-78"/>
              </a:rPr>
              <a:t>(البقرة 1-3)</a:t>
            </a:r>
            <a:endParaRPr lang="ar-SA" sz="32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7" name="Round Diagonal Corner Rectangle 6"/>
          <p:cNvSpPr/>
          <p:nvPr/>
        </p:nvSpPr>
        <p:spPr>
          <a:xfrm>
            <a:off x="1597110" y="4409713"/>
            <a:ext cx="9458068" cy="1542124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rtl="1">
              <a:spcAft>
                <a:spcPts val="1000"/>
              </a:spcAft>
            </a:pPr>
            <a:endParaRPr lang="ar-JO" sz="3200" b="1" dirty="0">
              <a:solidFill>
                <a:srgbClr val="0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ctr" rtl="1">
              <a:spcAft>
                <a:spcPts val="1000"/>
              </a:spcAft>
            </a:pPr>
            <a:r>
              <a:rPr lang="ar-JO" sz="3200" b="1" dirty="0">
                <a:solidFill>
                  <a:srgbClr val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وقوله أيضا (الر </a:t>
            </a:r>
            <a:r>
              <a:rPr lang="ar-QA" sz="3200" b="1" dirty="0">
                <a:solidFill>
                  <a:srgbClr val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، </a:t>
            </a:r>
            <a:r>
              <a:rPr lang="ar-JO" sz="3200" b="1" dirty="0">
                <a:solidFill>
                  <a:srgbClr val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كِتَابٌ أَنزَلْنَاهُ إِلَيْكَ لِتُخْرِجَ النَّاسَ مِنَ الظُّلُمَاتِ إِلَى النُّورِ بِإِذْنِ رَبِّهِمْ إِلَى صِرَاطِ الْعَزِيزِ الْحَمِيدِ </a:t>
            </a:r>
            <a:r>
              <a:rPr lang="ar-SA" sz="3200" b="1" dirty="0">
                <a:solidFill>
                  <a:srgbClr val="005500"/>
                </a:solidFill>
                <a:latin typeface="Calibri" panose="020F0502020204030204" pitchFamily="34" charset="0"/>
                <a:cs typeface="Traditional Arabic" panose="02020603050405020304" pitchFamily="18" charset="-78"/>
              </a:rPr>
              <a:t>﴿</a:t>
            </a:r>
            <a:r>
              <a:rPr lang="ar-JO" sz="3200" b="1" dirty="0">
                <a:solidFill>
                  <a:srgbClr val="800000"/>
                </a:solidFill>
                <a:latin typeface="Calibri" panose="020F0502020204030204" pitchFamily="34" charset="0"/>
                <a:cs typeface="Traditional Arabic" panose="02020603050405020304" pitchFamily="18" charset="-78"/>
              </a:rPr>
              <a:t>1</a:t>
            </a:r>
            <a:r>
              <a:rPr lang="ar-SA" sz="3200" b="1" dirty="0">
                <a:solidFill>
                  <a:srgbClr val="005500"/>
                </a:solidFill>
                <a:latin typeface="Calibri" panose="020F0502020204030204" pitchFamily="34" charset="0"/>
                <a:cs typeface="Traditional Arabic" panose="02020603050405020304" pitchFamily="18" charset="-78"/>
              </a:rPr>
              <a:t>﴾</a:t>
            </a:r>
            <a:r>
              <a:rPr lang="ar-JO" sz="3200" b="1" dirty="0">
                <a:solidFill>
                  <a:srgbClr val="005500"/>
                </a:solidFill>
                <a:latin typeface="Calibri" panose="020F0502020204030204" pitchFamily="34" charset="0"/>
                <a:cs typeface="Traditional Arabic" panose="02020603050405020304" pitchFamily="18" charset="-78"/>
              </a:rPr>
              <a:t>(إبراهيم 1)</a:t>
            </a:r>
            <a:endParaRPr lang="ar-SA" sz="3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r"/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50018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886" y="982132"/>
            <a:ext cx="10311712" cy="130386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1394256" y="667265"/>
            <a:ext cx="9191366" cy="1618734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JO" sz="6000" b="1" dirty="0">
                <a:solidFill>
                  <a:schemeClr val="tx1"/>
                </a:solidFill>
                <a:latin typeface="Arabic Typesetting" panose="03020402040406030203" pitchFamily="66" charset="-78"/>
                <a:ea typeface="SimHei" panose="02010609060101010101" pitchFamily="49" charset="-122"/>
                <a:cs typeface="Arabic Typesetting" panose="03020402040406030203" pitchFamily="66" charset="-78"/>
              </a:rPr>
              <a:t>أما في السنة النبوية المطهرة فهناك عدد من الأحاديث الشريفة الدالة على علو منزلة القرآن الكريم </a:t>
            </a:r>
            <a:endParaRPr lang="en-US" sz="6000" b="1" dirty="0">
              <a:solidFill>
                <a:schemeClr val="tx1"/>
              </a:solidFill>
              <a:latin typeface="Arabic Typesetting" panose="03020402040406030203" pitchFamily="66" charset="-78"/>
              <a:ea typeface="SimHei" panose="02010609060101010101" pitchFamily="49" charset="-122"/>
              <a:cs typeface="Arabic Typesetting" panose="03020402040406030203" pitchFamily="66" charset="-78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394256" y="2556932"/>
            <a:ext cx="9094573" cy="149104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3600" b="1" dirty="0">
                <a:solidFill>
                  <a:srgbClr val="333333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قال رسول الله (صلى الله عليه وسلم ):(خيرُكُم مَن تعلَّمَ القرآنَ وعلَّمَهُ) صحيح البخاري </a:t>
            </a:r>
            <a:r>
              <a:rPr lang="ar-JO" b="1" dirty="0">
                <a:solidFill>
                  <a:srgbClr val="333333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.</a:t>
            </a:r>
            <a:endParaRPr lang="ar-JO" b="1" i="0" dirty="0">
              <a:solidFill>
                <a:srgbClr val="333333"/>
              </a:solidFill>
              <a:effectLst/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470458" y="4318914"/>
            <a:ext cx="9018371" cy="168120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sz="4400" b="1" dirty="0">
                <a:solidFill>
                  <a:srgbClr val="B4190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JO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كما أن القرآن يشفع لقارئه يوم القيامة حيث قال :(</a:t>
            </a:r>
            <a:r>
              <a:rPr lang="ar-SA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اقْرَءُوا الْقُرْآنَ فَإِنَّهُ يَأْتِي يَوْمَ الْقِيَامَةِ شَفِيعًا لأَصْحَابِهِ</a:t>
            </a:r>
            <a:r>
              <a:rPr lang="ar-JO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)</a:t>
            </a:r>
            <a:r>
              <a:rPr lang="ar-SA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 </a:t>
            </a:r>
            <a:r>
              <a:rPr lang="ar-JO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صحيح </a:t>
            </a:r>
            <a:r>
              <a:rPr lang="ar-SA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مسلم</a:t>
            </a:r>
            <a:r>
              <a:rPr lang="ar-SA" b="1" dirty="0">
                <a:solidFill>
                  <a:schemeClr val="tx1">
                    <a:lumMod val="95000"/>
                    <a:lumOff val="5000"/>
                  </a:schemeClr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 </a:t>
            </a:r>
            <a:r>
              <a:rPr lang="ar-JO" b="1" dirty="0">
                <a:solidFill>
                  <a:schemeClr val="tx1">
                    <a:lumMod val="95000"/>
                    <a:lumOff val="5000"/>
                  </a:schemeClr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.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68555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2407023" y="982131"/>
            <a:ext cx="6965576" cy="1303867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JO" sz="7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أهمية القرآن الكريم :</a:t>
            </a:r>
            <a:endParaRPr lang="en-US" sz="72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355976" y="2662518"/>
            <a:ext cx="4329953" cy="1434353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JO" sz="4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شامل لجميع نواحي الحياة .</a:t>
            </a:r>
            <a:endParaRPr lang="en-US" sz="4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927411" y="2662518"/>
            <a:ext cx="4034117" cy="1482165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JO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السبب في سيادة الأمة الإسلامية على غيرها من الأمم.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576919" y="4510742"/>
            <a:ext cx="4213411" cy="1503083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JO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القرآن الكريم هذب النفوس ، وحررها من تقاليد الجاهلية .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20055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24" y="982132"/>
            <a:ext cx="2486025" cy="1838325"/>
          </a:xfrm>
        </p:spPr>
      </p:pic>
      <p:sp>
        <p:nvSpPr>
          <p:cNvPr id="7" name="Round Diagonal Corner Rectangle 6"/>
          <p:cNvSpPr/>
          <p:nvPr/>
        </p:nvSpPr>
        <p:spPr>
          <a:xfrm>
            <a:off x="3781427" y="1071220"/>
            <a:ext cx="7082118" cy="1303867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JO" sz="40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فضل الله تعالى القرآن عن غيره من الكتب السماوية :-</a:t>
            </a:r>
            <a:endParaRPr lang="en-US" sz="40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Oval 7"/>
          <p:cNvSpPr/>
          <p:nvPr/>
        </p:nvSpPr>
        <p:spPr>
          <a:xfrm>
            <a:off x="6786282" y="2958354"/>
            <a:ext cx="4110316" cy="2178422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JO" sz="54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بأن جعله للناس كافة </a:t>
            </a:r>
            <a:endParaRPr lang="en-US" sz="54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Oval 8"/>
          <p:cNvSpPr/>
          <p:nvPr/>
        </p:nvSpPr>
        <p:spPr>
          <a:xfrm>
            <a:off x="2275636" y="2958354"/>
            <a:ext cx="3541059" cy="2177366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JO" sz="3600" b="1" dirty="0">
                <a:solidFill>
                  <a:schemeClr val="tx1"/>
                </a:solidFill>
              </a:rPr>
              <a:t>جعل رسالته خالدة إلى يوم الدين .</a:t>
            </a:r>
            <a:endParaRPr lang="en-US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684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079" y="748272"/>
            <a:ext cx="2929216" cy="155634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Rounded Rectangle 3"/>
          <p:cNvSpPr/>
          <p:nvPr/>
        </p:nvSpPr>
        <p:spPr>
          <a:xfrm>
            <a:off x="4224618" y="748272"/>
            <a:ext cx="6501649" cy="138455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abic Typesetting" panose="03020402040406030203" pitchFamily="66" charset="-78"/>
                <a:ea typeface="+mn-ea"/>
                <a:cs typeface="Arabic Typesetting" panose="03020402040406030203" pitchFamily="66" charset="-78"/>
              </a:rPr>
              <a:t>التقويم :-</a:t>
            </a:r>
            <a:r>
              <a:rPr kumimoji="0" lang="ar-QA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abic Typesetting" panose="03020402040406030203" pitchFamily="66" charset="-78"/>
                <a:ea typeface="+mn-ea"/>
                <a:cs typeface="Arabic Typesetting" panose="03020402040406030203" pitchFamily="66" charset="-78"/>
              </a:rPr>
              <a:t>     فضل القران الكريم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abic Typesetting" panose="03020402040406030203" pitchFamily="66" charset="-78"/>
              <a:ea typeface="+mn-ea"/>
              <a:cs typeface="Arabic Typesetting" panose="03020402040406030203" pitchFamily="66" charset="-78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8243248" y="2538479"/>
            <a:ext cx="2686330" cy="107498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QA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السؤال الأول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</a:b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3" name="Rounded Rectangle 8">
            <a:extLst>
              <a:ext uri="{FF2B5EF4-FFF2-40B4-BE49-F238E27FC236}">
                <a16:creationId xmlns:a16="http://schemas.microsoft.com/office/drawing/2014/main" id="{C84337FB-D75F-A800-154D-6199A959A8AE}"/>
              </a:ext>
            </a:extLst>
          </p:cNvPr>
          <p:cNvSpPr/>
          <p:nvPr/>
        </p:nvSpPr>
        <p:spPr>
          <a:xfrm>
            <a:off x="2193562" y="3746123"/>
            <a:ext cx="9040904" cy="226807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QA" sz="6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1-</a:t>
            </a:r>
            <a:r>
              <a:rPr kumimoji="0" lang="ar-QA" sz="60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      ج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QA" sz="6000" b="1" baseline="0" dirty="0">
                <a:solidFill>
                  <a:srgbClr val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2-</a:t>
            </a:r>
            <a:r>
              <a:rPr lang="ar-QA" sz="6000" b="1" dirty="0">
                <a:solidFill>
                  <a:srgbClr val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      أ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47250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5736407" y="1241789"/>
            <a:ext cx="5091953" cy="1147483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JO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السؤال </a:t>
            </a:r>
            <a:r>
              <a:rPr lang="ar-QA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الثاني</a:t>
            </a:r>
            <a:r>
              <a:rPr lang="ar-JO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:-</a:t>
            </a:r>
          </a:p>
          <a:p>
            <a:pPr algn="ctr"/>
            <a:r>
              <a:rPr lang="ar-JO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أوضح المقصود بالقرآن الكريم .</a:t>
            </a:r>
            <a:endParaRPr lang="en-US" sz="36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160060" y="3152495"/>
            <a:ext cx="9783166" cy="226807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/>
            <a:endParaRPr lang="en-US" sz="4000" b="1" dirty="0">
              <a:solidFill>
                <a:srgbClr val="0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r"/>
            <a:endParaRPr lang="en-US" sz="4000" b="1" dirty="0">
              <a:solidFill>
                <a:srgbClr val="0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r"/>
            <a:r>
              <a:rPr lang="ar-JO" sz="4000" b="1" dirty="0">
                <a:solidFill>
                  <a:srgbClr val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كلامُ اللهِ تعالى المُعْجِز، المُنزَّل على سيدنا مُحمَّدٍ ﷺ،بوساطة الملك جبريل (عليه السلام )، المنقول بالتواتر، المُتعبَّدُ بتلاوته، المقرون بالتحدي ، المبدوء بسورة الفاتحة  والمختوم بسورة الناس" </a:t>
            </a:r>
          </a:p>
          <a:p>
            <a:pPr lvl="0" algn="r"/>
            <a:br>
              <a:rPr lang="ar-JO" sz="4000" b="1" dirty="0">
                <a:solidFill>
                  <a:srgbClr val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</a:br>
            <a:endParaRPr lang="en-US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69217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en-US" sz="32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0" indent="0" algn="r">
              <a:buNone/>
            </a:pPr>
            <a:r>
              <a:rPr lang="ar-JO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أملأ الفراغ فيما يأتي :-</a:t>
            </a:r>
          </a:p>
          <a:p>
            <a:pPr marL="0" indent="0" algn="r">
              <a:buNone/>
            </a:pPr>
            <a:r>
              <a:rPr lang="ar-JO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1-من أسماء القرآن الكريم :-أ____________________،ب___________________.</a:t>
            </a:r>
            <a:endParaRPr lang="en-US" sz="32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0" indent="0" algn="r">
              <a:buNone/>
            </a:pPr>
            <a:endParaRPr lang="ar-JO" sz="32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0" indent="0" algn="r">
              <a:buNone/>
            </a:pPr>
            <a:r>
              <a:rPr lang="ar-JO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2-قال (ﷺ):(خيركم ____________________________________________________.</a:t>
            </a:r>
          </a:p>
          <a:p>
            <a:pPr marL="0" indent="0" algn="r">
              <a:buNone/>
            </a:pPr>
            <a:endParaRPr lang="en-US" dirty="0"/>
          </a:p>
        </p:txBody>
      </p:sp>
      <p:sp>
        <p:nvSpPr>
          <p:cNvPr id="5" name="Cloud Callout 4"/>
          <p:cNvSpPr/>
          <p:nvPr/>
        </p:nvSpPr>
        <p:spPr>
          <a:xfrm>
            <a:off x="3998258" y="742076"/>
            <a:ext cx="5988424" cy="1814856"/>
          </a:xfrm>
          <a:prstGeom prst="cloudCallout">
            <a:avLst>
              <a:gd name="adj1" fmla="val -56186"/>
              <a:gd name="adj2" fmla="val 27460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JO" sz="6000" b="1" dirty="0">
                <a:solidFill>
                  <a:schemeClr val="tx1"/>
                </a:solidFill>
              </a:rPr>
              <a:t>السؤال </a:t>
            </a:r>
            <a:r>
              <a:rPr lang="ar-QA" sz="6000" b="1" dirty="0">
                <a:solidFill>
                  <a:schemeClr val="tx1"/>
                </a:solidFill>
              </a:rPr>
              <a:t>الثالث:</a:t>
            </a:r>
            <a:r>
              <a:rPr lang="ar-JO" sz="6000" b="1" dirty="0">
                <a:solidFill>
                  <a:schemeClr val="tx1"/>
                </a:solidFill>
              </a:rPr>
              <a:t> </a:t>
            </a:r>
            <a:endParaRPr lang="en-US" sz="6000" b="1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881281" y="3651622"/>
            <a:ext cx="2429436" cy="68729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الفرقان </a:t>
            </a:r>
            <a:endParaRPr lang="en-US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819835" y="3651622"/>
            <a:ext cx="2178423" cy="68729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40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الذكر </a:t>
            </a:r>
            <a:endParaRPr lang="en-US" sz="40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568824" y="4930588"/>
            <a:ext cx="6732494" cy="78889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3600" b="1" dirty="0">
                <a:solidFill>
                  <a:srgbClr val="333333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مَن تعلَّمَ القرآنَ وعلَّمَهُ.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4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>
              <a:buNone/>
            </a:pPr>
            <a:endParaRPr lang="en-US" sz="4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Cloud Callout 3"/>
          <p:cNvSpPr/>
          <p:nvPr/>
        </p:nvSpPr>
        <p:spPr>
          <a:xfrm>
            <a:off x="5558117" y="641471"/>
            <a:ext cx="5943601" cy="1749362"/>
          </a:xfrm>
          <a:prstGeom prst="cloudCallout">
            <a:avLst>
              <a:gd name="adj1" fmla="val -61682"/>
              <a:gd name="adj2" fmla="val 2552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JO" sz="60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السؤال </a:t>
            </a:r>
            <a:r>
              <a:rPr lang="ar-QA" sz="60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الرابع: </a:t>
            </a:r>
            <a:r>
              <a:rPr lang="ar-JO" sz="60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endParaRPr lang="en-US" sz="60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7272" y="4231341"/>
            <a:ext cx="3487270" cy="1692713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2916219" y="4216400"/>
            <a:ext cx="3206675" cy="1610906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JO" sz="3600" b="1" dirty="0">
                <a:solidFill>
                  <a:schemeClr val="tx1"/>
                </a:solidFill>
              </a:rPr>
              <a:t>جعل رسالته خالدة إلى يوم الدين .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896878" y="2556932"/>
            <a:ext cx="9076762" cy="140347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 defTabSz="457200">
              <a:spcBef>
                <a:spcPct val="20000"/>
              </a:spcBef>
              <a:spcAft>
                <a:spcPts val="600"/>
              </a:spcAft>
              <a:buClr>
                <a:srgbClr val="83992A"/>
              </a:buClr>
              <a:buSzPct val="115000"/>
            </a:pPr>
            <a:r>
              <a:rPr lang="ar-JO" sz="4800" dirty="0">
                <a:solidFill>
                  <a:prstClr val="black">
                    <a:lumMod val="85000"/>
                    <a:lumOff val="15000"/>
                  </a:prst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كيف فضل الله تعالى القرآن الكريم على غيره من الكتب السماوية ؟</a:t>
            </a:r>
            <a:endParaRPr lang="en-US" sz="4800" dirty="0">
              <a:solidFill>
                <a:prstClr val="black">
                  <a:lumMod val="85000"/>
                  <a:lumOff val="15000"/>
                </a:prst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90053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8683" y="2242297"/>
            <a:ext cx="8029128" cy="1707028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236259" y="865591"/>
            <a:ext cx="6710080" cy="1303867"/>
          </a:xfrm>
          <a:prstGeom prst="cloudCallout">
            <a:avLst>
              <a:gd name="adj1" fmla="val -34279"/>
              <a:gd name="adj2" fmla="val 17068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ar-JO" sz="60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السؤال </a:t>
            </a:r>
            <a:r>
              <a:rPr lang="ar-QA" sz="60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الخامس: </a:t>
            </a:r>
            <a:r>
              <a:rPr lang="ar-JO" sz="60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endParaRPr lang="en-US" sz="60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Cloud Callout 5"/>
          <p:cNvSpPr/>
          <p:nvPr/>
        </p:nvSpPr>
        <p:spPr>
          <a:xfrm>
            <a:off x="6919415" y="4132729"/>
            <a:ext cx="4546444" cy="1649506"/>
          </a:xfrm>
          <a:prstGeom prst="cloudCallout">
            <a:avLst>
              <a:gd name="adj1" fmla="val -50108"/>
              <a:gd name="adj2" fmla="val 26434"/>
            </a:avLst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JO" sz="4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شامل لجميع نواحي الحياة </a:t>
            </a:r>
            <a:endParaRPr lang="en-US" sz="4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Cloud Callout 6"/>
          <p:cNvSpPr/>
          <p:nvPr/>
        </p:nvSpPr>
        <p:spPr>
          <a:xfrm>
            <a:off x="1132764" y="4022163"/>
            <a:ext cx="5366648" cy="1760071"/>
          </a:xfrm>
          <a:prstGeom prst="cloudCallout">
            <a:avLst>
              <a:gd name="adj1" fmla="val -46567"/>
              <a:gd name="adj2" fmla="val 28561"/>
            </a:avLst>
          </a:prstGeom>
        </p:spPr>
        <p:style>
          <a:lnRef idx="2">
            <a:schemeClr val="accent6">
              <a:shade val="50000"/>
            </a:schemeClr>
          </a:lnRef>
          <a:fillRef idx="1003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JO" sz="40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هذب النفوس وحررها من تقاليد الجاهلية .</a:t>
            </a:r>
            <a:endParaRPr lang="en-US" sz="40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20588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Callout 3"/>
          <p:cNvSpPr/>
          <p:nvPr/>
        </p:nvSpPr>
        <p:spPr>
          <a:xfrm>
            <a:off x="3622277" y="516035"/>
            <a:ext cx="6221505" cy="1694330"/>
          </a:xfrm>
          <a:prstGeom prst="cloudCallout">
            <a:avLst>
              <a:gd name="adj1" fmla="val -54551"/>
              <a:gd name="adj2" fmla="val 22289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JO" sz="60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السؤال </a:t>
            </a:r>
            <a:r>
              <a:rPr lang="ar-QA" sz="60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السادس: </a:t>
            </a:r>
            <a:r>
              <a:rPr lang="ar-JO" sz="60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endParaRPr lang="en-US" sz="60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596788" y="2556932"/>
            <a:ext cx="8936741" cy="1046077"/>
          </a:xfrm>
          <a:prstGeom prst="roundRect">
            <a:avLst/>
          </a:prstGeom>
        </p:spPr>
        <p:style>
          <a:lnRef idx="1">
            <a:schemeClr val="accent6"/>
          </a:lnRef>
          <a:fillRef idx="1003">
            <a:schemeClr val="lt2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54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ما واجبنا تجاه القرآن الكريم ؟</a:t>
            </a:r>
            <a:endParaRPr lang="en-US" sz="54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460310" y="4094329"/>
            <a:ext cx="9730854" cy="167744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6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حفظه وتعليمه وتعلمه والعمل بما جاء</a:t>
            </a:r>
            <a:r>
              <a:rPr lang="ar-QA" sz="6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JO" sz="6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به </a:t>
            </a:r>
            <a:endParaRPr lang="en-US" sz="6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24477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676" y="3549090"/>
            <a:ext cx="3381095" cy="1962150"/>
          </a:xfrm>
        </p:spPr>
      </p:pic>
      <p:sp>
        <p:nvSpPr>
          <p:cNvPr id="5" name="Rounded Rectangle 4"/>
          <p:cNvSpPr/>
          <p:nvPr/>
        </p:nvSpPr>
        <p:spPr>
          <a:xfrm>
            <a:off x="1461247" y="1048871"/>
            <a:ext cx="8641977" cy="20439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JO" sz="72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تم بحمد الله تعالى شكرا لحسن استماعكم </a:t>
            </a:r>
            <a:endParaRPr lang="en-US" sz="72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50022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البرنامج الرائع لإزالة البرامج من جذورها Your Uninstaller! PRO 7.5 ..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577" y="2519083"/>
            <a:ext cx="7243482" cy="2406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1150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1077</TotalTime>
  <Words>428</Words>
  <Application>Microsoft Office PowerPoint</Application>
  <PresentationFormat>Widescreen</PresentationFormat>
  <Paragraphs>70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Arabic Typesetting</vt:lpstr>
      <vt:lpstr>Arial</vt:lpstr>
      <vt:lpstr>Calibri</vt:lpstr>
      <vt:lpstr>Garamond</vt:lpstr>
      <vt:lpstr>Sakkal Majalla</vt:lpstr>
      <vt:lpstr>Tahoma</vt:lpstr>
      <vt:lpstr>Times New Roman</vt:lpstr>
      <vt:lpstr>Organic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السؤال الخامس: 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ابو الطيب</cp:lastModifiedBy>
  <cp:revision>41</cp:revision>
  <dcterms:created xsi:type="dcterms:W3CDTF">2020-04-30T20:37:24Z</dcterms:created>
  <dcterms:modified xsi:type="dcterms:W3CDTF">2022-09-19T12:52:22Z</dcterms:modified>
</cp:coreProperties>
</file>