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2" r:id="rId2"/>
  </p:sldMasterIdLst>
  <p:notesMasterIdLst>
    <p:notesMasterId r:id="rId26"/>
  </p:notesMasterIdLst>
  <p:sldIdLst>
    <p:sldId id="263" r:id="rId3"/>
    <p:sldId id="281" r:id="rId4"/>
    <p:sldId id="296" r:id="rId5"/>
    <p:sldId id="297" r:id="rId6"/>
    <p:sldId id="265" r:id="rId7"/>
    <p:sldId id="257" r:id="rId8"/>
    <p:sldId id="283" r:id="rId9"/>
    <p:sldId id="282" r:id="rId10"/>
    <p:sldId id="284" r:id="rId11"/>
    <p:sldId id="280" r:id="rId12"/>
    <p:sldId id="285" r:id="rId13"/>
    <p:sldId id="298" r:id="rId14"/>
    <p:sldId id="300" r:id="rId15"/>
    <p:sldId id="287" r:id="rId16"/>
    <p:sldId id="290" r:id="rId17"/>
    <p:sldId id="289" r:id="rId18"/>
    <p:sldId id="301" r:id="rId19"/>
    <p:sldId id="295" r:id="rId20"/>
    <p:sldId id="292" r:id="rId21"/>
    <p:sldId id="291" r:id="rId22"/>
    <p:sldId id="293" r:id="rId23"/>
    <p:sldId id="294" r:id="rId24"/>
    <p:sldId id="30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CA75C-8D47-4DA2-BCD9-02B5E4B25E20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F5C40-E851-433C-BEC5-1F0CC3484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1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F5C40-E851-433C-BEC5-1F0CC3484DC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642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F5C40-E851-433C-BEC5-1F0CC3484D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4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F5C40-E851-433C-BEC5-1F0CC3484D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42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2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6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5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6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6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6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8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5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9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20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C4F65B1-3FC0-456E-8243-9130B63A2699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FD009D-D4AE-48B8-8C9A-105DDAFD6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34881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6705600" y="6412468"/>
            <a:ext cx="5080000" cy="369332"/>
          </a:xfrm>
          <a:prstGeom prst="rect">
            <a:avLst/>
          </a:prstGeom>
          <a:noFill/>
          <a:ln w="34925" cmpd="tri">
            <a:noFill/>
          </a:ln>
          <a:effectLst>
            <a:outerShdw blurRad="12700" dist="50800" dir="240000" sx="56000" sy="56000" algn="ctr" rotWithShape="0">
              <a:schemeClr val="bg1">
                <a:alpha val="0"/>
              </a:scheme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rtlCol="1">
            <a:spAutoFit/>
          </a:bodyPr>
          <a:lstStyle/>
          <a:p>
            <a:pPr algn="r" rtl="1">
              <a:defRPr/>
            </a:pPr>
            <a:r>
              <a:rPr lang="ar-QA" b="1" dirty="0">
                <a:solidFill>
                  <a:prstClr val="white"/>
                </a:solidFill>
              </a:rPr>
              <a:t>مدرسة جاسم بن حمد الثانوية المستقلة للبنين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algn="ctr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0B31DF-DC09-4D61-B8CE-9ADE80621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89160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8141F6-5830-44A2-BF7A-44607A8A2093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1400A26-0D5E-4D76-BEBD-729032052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05673"/>
      </p:ext>
    </p:extLst>
  </p:cSld>
  <p:clrMapOvr>
    <a:masterClrMapping/>
  </p:clrMapOvr>
  <p:transition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EA4F5DC-7336-43FB-952E-E3E2AD4E7CA7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A42556-B7DF-40D5-AF58-6960C3A30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73487"/>
      </p:ext>
    </p:extLst>
  </p:cSld>
  <p:clrMapOvr>
    <a:masterClrMapping/>
  </p:clrMapOvr>
  <p:transition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A3A8696-14BF-413C-9DFA-A44D01F25EEB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A13F7AF-AAAC-4191-8560-204CA7187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8678"/>
      </p:ext>
    </p:extLst>
  </p:cSld>
  <p:clrMapOvr>
    <a:masterClrMapping/>
  </p:clrMapOvr>
  <p:transition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06CEEFA-1947-491B-9D47-4205ED13104B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AB5BBC1-8F57-4336-90D0-99E89E18D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9881"/>
      </p:ext>
    </p:extLst>
  </p:cSld>
  <p:clrMapOvr>
    <a:masterClrMapping/>
  </p:clrMapOvr>
  <p:transition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76005C9-7977-47AE-8FED-F4388E43BAB6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88821B6-999A-4B43-A44A-2ED41E2FE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09289"/>
      </p:ext>
    </p:extLst>
  </p:cSld>
  <p:clrMapOvr>
    <a:masterClrMapping/>
  </p:clrMapOvr>
  <p:transition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63A58F-B355-40C7-937F-DBA0E6B5BD4E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5AD985-43A6-44DA-87C2-8925AA064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68562"/>
      </p:ext>
    </p:extLst>
  </p:cSld>
  <p:clrMapOvr>
    <a:masterClrMapping/>
  </p:clrMapOvr>
  <p:transition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A63E4F-53F9-4FAC-8790-166D3B977E7B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5564974-B737-46DC-A25B-88E38D773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01772"/>
      </p:ext>
    </p:extLst>
  </p:cSld>
  <p:clrMapOvr>
    <a:masterClrMapping/>
  </p:clrMapOvr>
  <p:transition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A94CB2-01BD-42CB-AB1F-AA3CBBA7204F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668A4A4-0020-44D1-B340-A5E0BCE95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59872"/>
      </p:ext>
    </p:extLst>
  </p:cSld>
  <p:clrMapOvr>
    <a:masterClrMapping/>
  </p:clrMapOvr>
  <p:transition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2A2BB0-42F8-4E74-AEBD-FBF85259F5C1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1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F7FFC9-2A6E-4021-9E6E-F93DE188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6663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5CDCD-5273-4EFC-BAE2-2713D6A5067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371C9-F623-4222-8BF4-21A8EEEF8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F3B5271-94B1-4017-8FE1-525E0BB60CAB}" type="datetimeFigureOut">
              <a:rPr lang="en-US"/>
              <a:pPr>
                <a:defRPr/>
              </a:pPr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F6C87AC-335B-465A-955A-41847B6D5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9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>
    <p:pull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0" y="5"/>
            <a:ext cx="12301183" cy="7351089"/>
          </a:xfrm>
          <a:prstGeom prst="rect">
            <a:avLst/>
          </a:prstGeom>
        </p:spPr>
      </p:pic>
      <p:pic>
        <p:nvPicPr>
          <p:cNvPr id="1026" name="Picture 2" descr="http://www.rjeem.com/uploadcenter/uploads/11-2012/PIC-202-135224085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180" y="5"/>
            <a:ext cx="12334807" cy="735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8F3D7AAD-4A81-4F5F-91D5-2F06F5910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01091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62445" y="1588453"/>
            <a:ext cx="9007523" cy="147710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6000" b="1" dirty="0">
                <a:solidFill>
                  <a:prstClr val="black"/>
                </a:solidFill>
              </a:rPr>
              <a:t>الفصل الدراسي الأول</a:t>
            </a:r>
            <a:endParaRPr lang="en-US" sz="6000" b="1" dirty="0">
              <a:solidFill>
                <a:prstClr val="black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2901926-A948-48DC-AD5F-0EDE08A459B2}"/>
              </a:ext>
            </a:extLst>
          </p:cNvPr>
          <p:cNvSpPr/>
          <p:nvPr/>
        </p:nvSpPr>
        <p:spPr>
          <a:xfrm>
            <a:off x="225083" y="4725357"/>
            <a:ext cx="9007523" cy="176391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8800" b="1" dirty="0">
                <a:solidFill>
                  <a:prstClr val="black"/>
                </a:solidFill>
              </a:rPr>
              <a:t>الايمان بالملائكة</a:t>
            </a:r>
            <a:endParaRPr lang="en-US" sz="8800" b="1" dirty="0">
              <a:solidFill>
                <a:prstClr val="black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265709-C3B5-4CBA-BD96-FCED1315DDD0}"/>
              </a:ext>
            </a:extLst>
          </p:cNvPr>
          <p:cNvSpPr/>
          <p:nvPr/>
        </p:nvSpPr>
        <p:spPr>
          <a:xfrm>
            <a:off x="3184477" y="0"/>
            <a:ext cx="9007523" cy="147710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5400" b="1" dirty="0">
                <a:solidFill>
                  <a:prstClr val="black"/>
                </a:solidFill>
              </a:rPr>
              <a:t>الصف السادس الأساسي</a:t>
            </a:r>
            <a:endParaRPr lang="en-US" sz="5400" b="1" dirty="0">
              <a:solidFill>
                <a:prstClr val="black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E75539-8C5A-46EF-A34D-269F0BCC5756}"/>
              </a:ext>
            </a:extLst>
          </p:cNvPr>
          <p:cNvSpPr/>
          <p:nvPr/>
        </p:nvSpPr>
        <p:spPr>
          <a:xfrm>
            <a:off x="999053" y="3132598"/>
            <a:ext cx="9007523" cy="154414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prstClr val="black"/>
                </a:solidFill>
              </a:rPr>
              <a:t>مجمّع المدارس الفلسطينية.</a:t>
            </a:r>
            <a:endParaRPr lang="en-US" sz="4800" b="1" dirty="0">
              <a:solidFill>
                <a:prstClr val="black"/>
              </a:solidFill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8CE6F2DF-193E-4F4E-A0B9-A890066A2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11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84911" y="277092"/>
            <a:ext cx="11029253" cy="6386945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4000" b="1" dirty="0">
                <a:solidFill>
                  <a:srgbClr val="FF0000"/>
                </a:solidFill>
              </a:rPr>
              <a:t>أهداف الدرس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1- المقصود بالملائكة الكرام.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2- الدليل على وجوب الإيمان بالملائكة من القران والسنة.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3- ذِكر أسماء بعض الملائكة.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4- ذِكر بعض صفات الملائكة.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5- وظائف الملائكة.</a:t>
            </a:r>
          </a:p>
          <a:p>
            <a:pPr algn="ctr" rtl="1"/>
            <a:r>
              <a:rPr lang="ar-QA" sz="4000" b="1" dirty="0">
                <a:solidFill>
                  <a:schemeClr val="tx1"/>
                </a:solidFill>
              </a:rPr>
              <a:t>6- موقف الملائكة من العصاة.</a:t>
            </a:r>
          </a:p>
          <a:p>
            <a:pPr algn="ctr" rtl="1"/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DCF553FD-4D6F-4344-A717-707C65BCD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9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485194" y="2108451"/>
              <a:ext cx="2481190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نتذكّر</a:t>
              </a:r>
            </a:p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أركان الإيمان</a:t>
              </a:r>
              <a:endParaRPr lang="ar-QA" sz="4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314796" y="57079"/>
            <a:ext cx="9039069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FF0000"/>
                </a:solidFill>
              </a:rPr>
              <a:t>أركان الإيمان هي:</a:t>
            </a:r>
          </a:p>
          <a:p>
            <a:pPr algn="ctr"/>
            <a:r>
              <a:rPr lang="ar-QA" sz="4800" b="1" dirty="0">
                <a:solidFill>
                  <a:srgbClr val="7030A0"/>
                </a:solidFill>
              </a:rPr>
              <a:t> الإيمان بالله</a:t>
            </a:r>
            <a:endParaRPr lang="ar-QA" sz="4800" b="1" dirty="0">
              <a:solidFill>
                <a:schemeClr val="tx1"/>
              </a:solidFill>
            </a:endParaRP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               وملائكته</a:t>
            </a: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                      وكتبه</a:t>
            </a: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                           ورسله</a:t>
            </a: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           واليوم الأخر</a:t>
            </a: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والقدر خيره وشره.</a:t>
            </a:r>
            <a:endParaRPr lang="ar-QA" sz="4800" b="1" dirty="0">
              <a:solidFill>
                <a:schemeClr val="tx1"/>
              </a:solidFill>
            </a:endParaRPr>
          </a:p>
          <a:p>
            <a:pPr algn="ctr" rtl="1"/>
            <a:endParaRPr lang="ar-QA" sz="4800" b="1" dirty="0">
              <a:solidFill>
                <a:schemeClr val="tx1"/>
              </a:solidFill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6765F0A-B604-4F3F-9A3F-EB4CD0D8E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4334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84911" y="277092"/>
            <a:ext cx="11029253" cy="6386945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5400" b="1" dirty="0">
                <a:solidFill>
                  <a:srgbClr val="FF0000"/>
                </a:solidFill>
              </a:rPr>
              <a:t>ما المقصود بالملائكة؟</a:t>
            </a:r>
          </a:p>
          <a:p>
            <a:pPr algn="ctr" rtl="1"/>
            <a:r>
              <a:rPr lang="ar-QA" sz="5400" b="1" dirty="0">
                <a:solidFill>
                  <a:schemeClr val="tx1"/>
                </a:solidFill>
              </a:rPr>
              <a:t>هم مخلوقات </a:t>
            </a:r>
            <a:r>
              <a:rPr lang="ar-QA" sz="5400" b="1" dirty="0">
                <a:solidFill>
                  <a:srgbClr val="7030A0"/>
                </a:solidFill>
              </a:rPr>
              <a:t>نورانية</a:t>
            </a:r>
            <a:r>
              <a:rPr lang="ar-QA" sz="5400" b="1" dirty="0">
                <a:solidFill>
                  <a:schemeClr val="tx1"/>
                </a:solidFill>
              </a:rPr>
              <a:t> ، لهم قدرات خارقة، لا يوصفون بذكورة او انوثة، لا يعصون الله ما امرهم، </a:t>
            </a:r>
          </a:p>
          <a:p>
            <a:pPr algn="ctr" rtl="1"/>
            <a:r>
              <a:rPr lang="ar-QA" sz="5400" b="1" dirty="0">
                <a:solidFill>
                  <a:schemeClr val="tx1"/>
                </a:solidFill>
              </a:rPr>
              <a:t>ويفعلون ما يؤمرون.</a:t>
            </a:r>
          </a:p>
          <a:p>
            <a:pPr algn="ctr" rtl="1"/>
            <a:endParaRPr lang="en-US" sz="5400" b="1" dirty="0">
              <a:solidFill>
                <a:schemeClr val="tx1"/>
              </a:solidFill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53293F27-06C3-42AA-91C9-BAB2E3855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3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485194" y="2108451"/>
              <a:ext cx="2481190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حُكم الايمان بالملائكة</a:t>
              </a:r>
              <a:endParaRPr lang="ar-QA" sz="4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314796" y="57079"/>
            <a:ext cx="9039069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4800" b="1" dirty="0">
                <a:solidFill>
                  <a:srgbClr val="7030A0"/>
                </a:solidFill>
              </a:rPr>
              <a:t>*</a:t>
            </a:r>
            <a:r>
              <a:rPr lang="ar-QA" sz="4800" b="1" dirty="0">
                <a:solidFill>
                  <a:schemeClr val="tx1"/>
                </a:solidFill>
              </a:rPr>
              <a:t> </a:t>
            </a:r>
            <a:r>
              <a:rPr lang="ar-QA" sz="4800" b="1" dirty="0">
                <a:solidFill>
                  <a:srgbClr val="FF0000"/>
                </a:solidFill>
              </a:rPr>
              <a:t>الركن الثاني </a:t>
            </a:r>
            <a:r>
              <a:rPr lang="ar-QA" sz="4800" b="1" dirty="0">
                <a:solidFill>
                  <a:schemeClr val="tx1"/>
                </a:solidFill>
              </a:rPr>
              <a:t>من اركان الإيمان.</a:t>
            </a: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*</a:t>
            </a:r>
            <a:r>
              <a:rPr lang="ar-QA" sz="4800" b="1" dirty="0">
                <a:solidFill>
                  <a:schemeClr val="tx1"/>
                </a:solidFill>
              </a:rPr>
              <a:t> الإيمان بهم </a:t>
            </a:r>
            <a:r>
              <a:rPr lang="ar-QA" sz="4800" b="1" dirty="0">
                <a:solidFill>
                  <a:srgbClr val="FF0000"/>
                </a:solidFill>
              </a:rPr>
              <a:t>واجب</a:t>
            </a:r>
            <a:r>
              <a:rPr lang="ar-QA" sz="4800" b="1" dirty="0">
                <a:solidFill>
                  <a:schemeClr val="tx1"/>
                </a:solidFill>
              </a:rPr>
              <a:t>.</a:t>
            </a:r>
          </a:p>
          <a:p>
            <a:pPr algn="ctr" rtl="1"/>
            <a:endParaRPr lang="ar-QA" sz="4800" b="1" dirty="0">
              <a:solidFill>
                <a:schemeClr val="tx1"/>
              </a:solidFill>
            </a:endParaRPr>
          </a:p>
          <a:p>
            <a:pPr algn="ctr"/>
            <a:r>
              <a:rPr lang="ar-QA" sz="4800" b="1" dirty="0">
                <a:solidFill>
                  <a:srgbClr val="7030A0"/>
                </a:solidFill>
              </a:rPr>
              <a:t>*</a:t>
            </a:r>
            <a:r>
              <a:rPr lang="ar-QA" sz="4800" b="1" dirty="0">
                <a:solidFill>
                  <a:schemeClr val="tx1"/>
                </a:solidFill>
              </a:rPr>
              <a:t> انكار وجودهم </a:t>
            </a:r>
            <a:r>
              <a:rPr lang="ar-QA" sz="4800" b="1" dirty="0">
                <a:solidFill>
                  <a:srgbClr val="FF0000"/>
                </a:solidFill>
              </a:rPr>
              <a:t>كفر.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6765F0A-B604-4F3F-9A3F-EB4CD0D8E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117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203200" y="1447800"/>
            <a:ext cx="11785600" cy="2514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4000" dirty="0">
                <a:solidFill>
                  <a:prstClr val="black"/>
                </a:solidFill>
                <a:cs typeface="PT Bold Heading" panose="02010400000000000000" pitchFamily="2" charset="-78"/>
              </a:rPr>
              <a:t>قال تعالى:</a:t>
            </a:r>
          </a:p>
          <a:p>
            <a:pPr algn="ctr" rtl="1"/>
            <a:r>
              <a:rPr lang="ar-QA" sz="4000" dirty="0">
                <a:solidFill>
                  <a:srgbClr val="FF0000"/>
                </a:solidFill>
                <a:cs typeface="PT Bold Heading" panose="02010400000000000000" pitchFamily="2" charset="-78"/>
              </a:rPr>
              <a:t>( آمَنَ الرَّسُولُ بِمَا أُنزِلَ إِلَيْهِ مِن رَّبِّهِ وَالْمُؤْمِنُونَ ۚ كُلٌّ آمَنَ بِاللَّهِ وَمَلَائِكَتِهِ وَكُتُبِهِ  وَرُسُلِهِ..) </a:t>
            </a:r>
            <a:r>
              <a:rPr lang="ar-QA" dirty="0">
                <a:solidFill>
                  <a:schemeClr val="tx1"/>
                </a:solidFill>
                <a:cs typeface="PT Bold Heading" panose="02010400000000000000" pitchFamily="2" charset="-78"/>
              </a:rPr>
              <a:t>البقرة</a:t>
            </a:r>
            <a:endParaRPr lang="ar-QA" sz="40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203200" y="76200"/>
            <a:ext cx="11785600" cy="1143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Heading" panose="02010400000000000000" pitchFamily="2" charset="-78"/>
              </a:rPr>
              <a:t>ما الدليل من القران الكريم والسنة الشريفة على وجوب الايمان بالملائكة ؟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0" y="4191000"/>
            <a:ext cx="11785600" cy="2514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4000" dirty="0">
                <a:solidFill>
                  <a:prstClr val="black"/>
                </a:solidFill>
                <a:cs typeface="PT Bold Heading" panose="02010400000000000000" pitchFamily="2" charset="-78"/>
              </a:rPr>
              <a:t>من السنة النبوية الشريفة حديث:  </a:t>
            </a:r>
          </a:p>
          <a:p>
            <a:pPr algn="ctr"/>
            <a:endParaRPr lang="ar-QA" sz="4000" dirty="0">
              <a:solidFill>
                <a:prstClr val="black"/>
              </a:solidFill>
              <a:cs typeface="PT Bold Heading" panose="0201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28D63-E166-417B-9DF1-8055B7882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37" y="5448300"/>
            <a:ext cx="8721969" cy="92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411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485194" y="2108451"/>
              <a:ext cx="2481190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QA" sz="4800" b="1" dirty="0">
                  <a:solidFill>
                    <a:srgbClr val="FF0000"/>
                  </a:solidFill>
                </a:rPr>
                <a:t>1- كم عدد الملائكة؟</a:t>
              </a:r>
            </a:p>
            <a:p>
              <a:pPr algn="ctr" rtl="1"/>
              <a:r>
                <a:rPr lang="ar-QA" sz="4800" b="1" dirty="0">
                  <a:solidFill>
                    <a:schemeClr val="tx1"/>
                  </a:solidFill>
                </a:rPr>
                <a:t>2- من اكثر البشر ام الملائكة؟</a:t>
              </a:r>
              <a:endParaRPr lang="ar-QA" sz="4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314796" y="57079"/>
            <a:ext cx="9039069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QA" sz="4800" b="1" dirty="0">
              <a:solidFill>
                <a:srgbClr val="7030A0"/>
              </a:solidFill>
            </a:endParaRPr>
          </a:p>
          <a:p>
            <a:pPr algn="ctr"/>
            <a:r>
              <a:rPr lang="ar-QA" sz="4800" b="1" dirty="0">
                <a:solidFill>
                  <a:srgbClr val="7030A0"/>
                </a:solidFill>
              </a:rPr>
              <a:t>*</a:t>
            </a:r>
            <a:r>
              <a:rPr lang="ar-QA" sz="4800" b="1" dirty="0">
                <a:solidFill>
                  <a:prstClr val="black"/>
                </a:solidFill>
              </a:rPr>
              <a:t> </a:t>
            </a:r>
            <a:r>
              <a:rPr lang="ar-QA" sz="4800" b="1" dirty="0">
                <a:solidFill>
                  <a:srgbClr val="FF0000"/>
                </a:solidFill>
              </a:rPr>
              <a:t>لا يعلم عددهم الا الله تعالى</a:t>
            </a:r>
            <a:r>
              <a:rPr lang="ar-QA" sz="4800" b="1" dirty="0">
                <a:solidFill>
                  <a:prstClr val="black"/>
                </a:solidFill>
              </a:rPr>
              <a:t>.</a:t>
            </a:r>
          </a:p>
          <a:p>
            <a:pPr algn="ctr" rtl="1"/>
            <a:endParaRPr lang="ar-QA" sz="4800" b="1" dirty="0">
              <a:solidFill>
                <a:srgbClr val="7030A0"/>
              </a:solidFill>
            </a:endParaRPr>
          </a:p>
          <a:p>
            <a:pPr algn="ctr" rtl="1"/>
            <a:r>
              <a:rPr lang="ar-QA" sz="4800" b="1" dirty="0">
                <a:solidFill>
                  <a:srgbClr val="7030A0"/>
                </a:solidFill>
              </a:rPr>
              <a:t>*</a:t>
            </a:r>
            <a:r>
              <a:rPr lang="ar-QA" sz="4800" b="1" dirty="0">
                <a:solidFill>
                  <a:prstClr val="black"/>
                </a:solidFill>
              </a:rPr>
              <a:t> والملائكة اكثر عدداً من البشر.</a:t>
            </a:r>
          </a:p>
          <a:p>
            <a:pPr algn="ctr" rtl="1"/>
            <a:endParaRPr lang="ar-QA" sz="4800" b="1" dirty="0">
              <a:solidFill>
                <a:prstClr val="black"/>
              </a:solidFill>
            </a:endParaRP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792A66A-075C-43DB-B928-E49C65263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30533"/>
            <a:ext cx="1812635" cy="163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41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10124676" y="2108451"/>
              <a:ext cx="1841707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chemeClr val="tx1"/>
                  </a:solidFill>
                </a:rPr>
                <a:t>صفات الملائكة</a:t>
              </a:r>
              <a:endParaRPr lang="ar-QA" sz="4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3" y="57079"/>
            <a:ext cx="9942285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prstClr val="black"/>
                </a:solidFill>
              </a:rPr>
              <a:t> </a:t>
            </a:r>
            <a:r>
              <a:rPr lang="ar-QA" sz="4400" b="1" dirty="0">
                <a:solidFill>
                  <a:srgbClr val="FF0000"/>
                </a:solidFill>
              </a:rPr>
              <a:t>خُلقوا قبل البشر ولا يعلمون الغيب</a:t>
            </a:r>
            <a:r>
              <a:rPr lang="ar-QA" sz="4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prstClr val="black"/>
                </a:solidFill>
              </a:rPr>
              <a:t> </a:t>
            </a:r>
            <a:r>
              <a:rPr lang="ar-QA" sz="4000" b="1" dirty="0">
                <a:solidFill>
                  <a:prstClr val="black"/>
                </a:solidFill>
              </a:rPr>
              <a:t>لا يأكلون ولا يشربون ولا يتزوجون.</a:t>
            </a:r>
          </a:p>
          <a:p>
            <a:pPr algn="r" rtl="1"/>
            <a:r>
              <a:rPr lang="ar-QA" sz="4400" b="1" dirty="0">
                <a:solidFill>
                  <a:srgbClr val="00B050"/>
                </a:solidFill>
              </a:rPr>
              <a:t>* لا يوصفون بذكورة او انوثة.</a:t>
            </a:r>
          </a:p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 لا يعصون الله ما امرهم ومعصومون من الأخطاء</a:t>
            </a:r>
            <a:endParaRPr lang="en-US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96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9" y="2188564"/>
            <a:ext cx="9839793" cy="962624"/>
          </a:xfrm>
        </p:spPr>
        <p:txBody>
          <a:bodyPr>
            <a:noAutofit/>
          </a:bodyPr>
          <a:lstStyle/>
          <a:p>
            <a:pPr algn="ctr"/>
            <a:r>
              <a:rPr lang="ar-QA" sz="10000" b="1" dirty="0"/>
              <a:t>وظائف الملائكة</a:t>
            </a:r>
            <a:endParaRPr lang="en-US" sz="10000" b="1" dirty="0"/>
          </a:p>
        </p:txBody>
      </p:sp>
    </p:spTree>
    <p:extLst>
      <p:ext uri="{BB962C8B-B14F-4D97-AF65-F5344CB8AC3E}">
        <p14:creationId xmlns:p14="http://schemas.microsoft.com/office/powerpoint/2010/main" val="381848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10124676" y="2108451"/>
              <a:ext cx="1841707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prstClr val="black"/>
                  </a:solidFill>
                </a:rPr>
                <a:t>وظائف الملائكة</a:t>
              </a:r>
              <a:endParaRPr lang="ar-QA" sz="4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3" y="57079"/>
            <a:ext cx="9942285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QA" sz="4000" b="1" dirty="0">
                <a:solidFill>
                  <a:srgbClr val="7030A0"/>
                </a:solidFill>
              </a:rPr>
              <a:t>*</a:t>
            </a:r>
            <a:r>
              <a:rPr lang="ar-QA" sz="4000" b="1" dirty="0">
                <a:solidFill>
                  <a:prstClr val="black"/>
                </a:solidFill>
              </a:rPr>
              <a:t> </a:t>
            </a:r>
            <a:r>
              <a:rPr lang="ar-QA" sz="4000" b="1" dirty="0">
                <a:solidFill>
                  <a:schemeClr val="tx1"/>
                </a:solidFill>
              </a:rPr>
              <a:t>حمل عرش الرحمن والاستغفار للمؤمنين</a:t>
            </a:r>
            <a:r>
              <a:rPr lang="ar-QA" sz="4000" b="1" dirty="0">
                <a:solidFill>
                  <a:prstClr val="black"/>
                </a:solidFill>
              </a:rPr>
              <a:t>، قال تعالى: </a:t>
            </a:r>
            <a:r>
              <a:rPr lang="ar-QA" sz="4000" b="1" dirty="0">
                <a:solidFill>
                  <a:srgbClr val="00B050"/>
                </a:solidFill>
              </a:rPr>
              <a:t>(وَيَحْمِلُ عَرشَ رَبِّكَ فَوقَهُم يَومَئِذٍ ثَمَانِيَة)</a:t>
            </a:r>
          </a:p>
          <a:p>
            <a:pPr algn="r" rtl="1"/>
            <a:r>
              <a:rPr lang="ar-QA" sz="4000" b="1" dirty="0">
                <a:solidFill>
                  <a:srgbClr val="7030A0"/>
                </a:solidFill>
              </a:rPr>
              <a:t>*</a:t>
            </a:r>
            <a:r>
              <a:rPr lang="ar-QA" sz="4000" b="1" dirty="0">
                <a:solidFill>
                  <a:prstClr val="black"/>
                </a:solidFill>
              </a:rPr>
              <a:t> </a:t>
            </a:r>
            <a:r>
              <a:rPr lang="ar-QA" sz="3600" b="1" dirty="0">
                <a:solidFill>
                  <a:prstClr val="black"/>
                </a:solidFill>
              </a:rPr>
              <a:t>النزول بالوحي</a:t>
            </a:r>
            <a:r>
              <a:rPr lang="ar-QA" sz="3600" b="1" dirty="0">
                <a:solidFill>
                  <a:srgbClr val="00B050"/>
                </a:solidFill>
              </a:rPr>
              <a:t>. قال تعالى:(نزل به الروح الأمين)</a:t>
            </a:r>
          </a:p>
          <a:p>
            <a:pPr algn="r" rtl="1"/>
            <a:r>
              <a:rPr lang="ar-QA" sz="4000" b="1" dirty="0">
                <a:solidFill>
                  <a:srgbClr val="7030A0"/>
                </a:solidFill>
              </a:rPr>
              <a:t>*</a:t>
            </a:r>
            <a:r>
              <a:rPr lang="ar-QA" sz="4000" b="1" dirty="0">
                <a:solidFill>
                  <a:srgbClr val="00B050"/>
                </a:solidFill>
              </a:rPr>
              <a:t> </a:t>
            </a:r>
            <a:r>
              <a:rPr lang="ar-QA" sz="4000" b="1" dirty="0">
                <a:solidFill>
                  <a:schemeClr val="tx1"/>
                </a:solidFill>
              </a:rPr>
              <a:t>تسجيل اعمال العباد</a:t>
            </a:r>
            <a:r>
              <a:rPr lang="ar-QA" sz="4000" b="1" dirty="0">
                <a:solidFill>
                  <a:srgbClr val="00B050"/>
                </a:solidFill>
              </a:rPr>
              <a:t>، قال تعالى:(وانّ عليكم لحافظين)</a:t>
            </a:r>
          </a:p>
          <a:p>
            <a:pPr algn="r" rtl="1"/>
            <a:r>
              <a:rPr lang="ar-QA" sz="4000" b="1" dirty="0">
                <a:solidFill>
                  <a:srgbClr val="7030A0"/>
                </a:solidFill>
              </a:rPr>
              <a:t>* </a:t>
            </a:r>
            <a:r>
              <a:rPr lang="ar-QA" sz="4000" b="1" dirty="0">
                <a:solidFill>
                  <a:schemeClr val="tx1"/>
                </a:solidFill>
              </a:rPr>
              <a:t>قبض الأرواح بانتهاء الآجال.</a:t>
            </a:r>
          </a:p>
          <a:p>
            <a:pPr algn="r" rtl="1"/>
            <a:r>
              <a:rPr lang="ar-QA" sz="4000" b="1" dirty="0">
                <a:solidFill>
                  <a:srgbClr val="7030A0"/>
                </a:solidFill>
              </a:rPr>
              <a:t>* </a:t>
            </a:r>
            <a:r>
              <a:rPr lang="ar-QA" sz="4000" b="1" dirty="0">
                <a:solidFill>
                  <a:schemeClr val="tx1"/>
                </a:solidFill>
              </a:rPr>
              <a:t>الترحيب بالمؤمنين الفائزين بالجنة.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57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صُندوق المعرفة</a:t>
              </a:r>
              <a:endParaRPr lang="ar-QA" sz="4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5AB061-F92B-42D4-A556-4F1C9A70B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78"/>
            <a:ext cx="8814244" cy="61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16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موقف الملائكة من العصاة</a:t>
              </a:r>
              <a:endParaRPr lang="ar-QA" sz="4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QA" sz="4400" b="1" dirty="0">
                <a:solidFill>
                  <a:schemeClr val="tx1"/>
                </a:solidFill>
              </a:rPr>
              <a:t>*</a:t>
            </a:r>
            <a:r>
              <a:rPr lang="ar-QA" sz="3600" b="1" dirty="0">
                <a:solidFill>
                  <a:srgbClr val="7030A0"/>
                </a:solidFill>
              </a:rPr>
              <a:t>تتبرا الملائكة من العصاة وأصحاب الكبائر والكفار وتلعنهم وتبغضهم.</a:t>
            </a:r>
          </a:p>
          <a:p>
            <a:pPr marL="571500" indent="-571500" algn="r" rtl="1">
              <a:buFont typeface="Arial" pitchFamily="34" charset="0"/>
              <a:buChar char="•"/>
            </a:pPr>
            <a:r>
              <a:rPr lang="ar-QA" sz="3600" b="1" dirty="0">
                <a:solidFill>
                  <a:srgbClr val="FF0000"/>
                </a:solidFill>
              </a:rPr>
              <a:t>وتلعن من يسبّ الصحابة.</a:t>
            </a:r>
          </a:p>
          <a:p>
            <a:pPr marL="571500" indent="-571500" algn="r" rtl="1">
              <a:buFont typeface="Arial" pitchFamily="34" charset="0"/>
              <a:buChar char="•"/>
            </a:pPr>
            <a:r>
              <a:rPr lang="ar-QA" sz="3600" b="1" dirty="0">
                <a:solidFill>
                  <a:srgbClr val="0070C0"/>
                </a:solidFill>
              </a:rPr>
              <a:t>وتلعن من يشير الى اخيه بحديدة قاصدا اذاه او قتله.</a:t>
            </a:r>
          </a:p>
          <a:p>
            <a:pPr algn="r" rtl="1"/>
            <a:r>
              <a:rPr lang="ar-QA" sz="4400" dirty="0">
                <a:solidFill>
                  <a:srgbClr val="000000"/>
                </a:solidFill>
                <a:latin typeface="Arial"/>
              </a:rPr>
              <a:t>قوله تعالى : </a:t>
            </a:r>
            <a:r>
              <a:rPr lang="ar-QA" sz="4400" b="1" dirty="0">
                <a:solidFill>
                  <a:srgbClr val="000000"/>
                </a:solidFill>
                <a:latin typeface="Arial"/>
              </a:rPr>
              <a:t>إِنَّ الَّذِينَ كَفَرُوا وَمَاتُوا</a:t>
            </a:r>
            <a:r>
              <a:rPr lang="ar-QA" sz="4400" dirty="0">
                <a:solidFill>
                  <a:srgbClr val="000000"/>
                </a:solidFill>
                <a:latin typeface="Arial"/>
              </a:rPr>
              <a:t> وَهُمْ كُفَّارٌ أُولَئِكَ عَلَيْهِمْ لَعْنَةُ اللَّهِ وَالْمَلائِكَةِ وَالنَّاسِ أَجْمَعِينَ (161)</a:t>
            </a:r>
            <a:endParaRPr lang="ar-QA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07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QA" sz="4800" b="1" dirty="0">
                  <a:solidFill>
                    <a:srgbClr val="FF0000"/>
                  </a:solidFill>
                </a:rPr>
                <a:t>آثار الإيمان بالملائكة</a:t>
              </a:r>
              <a:endParaRPr lang="ar-QA" sz="4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prstClr val="black"/>
                </a:solidFill>
              </a:rPr>
              <a:t> اشعار المؤمن بعظمة الله تعالى وقدرته.</a:t>
            </a:r>
          </a:p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prstClr val="black"/>
                </a:solidFill>
              </a:rPr>
              <a:t> </a:t>
            </a:r>
            <a:r>
              <a:rPr lang="ar-QA" sz="4000" b="1" dirty="0">
                <a:solidFill>
                  <a:prstClr val="black"/>
                </a:solidFill>
              </a:rPr>
              <a:t>ايمان المسلم بأن عليه ملائكة تسجل اعماله يردعه عن ارتكاب المعصية.</a:t>
            </a:r>
            <a:endParaRPr lang="ar-QA" sz="4000" b="1" dirty="0">
              <a:solidFill>
                <a:srgbClr val="00B050"/>
              </a:solidFill>
            </a:endParaRPr>
          </a:p>
          <a:p>
            <a:pPr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srgbClr val="00B050"/>
                </a:solidFill>
              </a:rPr>
              <a:t> </a:t>
            </a:r>
            <a:r>
              <a:rPr lang="ar-QA" sz="4400" b="1" dirty="0">
                <a:solidFill>
                  <a:prstClr val="black"/>
                </a:solidFill>
              </a:rPr>
              <a:t>ايمان المسلم ان الملائكة منزهون عن الأخطاء يشجعه على فعل الطاعات والتوبة لله.</a:t>
            </a:r>
            <a:endParaRPr lang="ar-QA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130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QA" sz="4400" b="1" dirty="0">
                  <a:solidFill>
                    <a:srgbClr val="FF0000"/>
                  </a:solidFill>
                  <a:latin typeface="Calibri"/>
                  <a:cs typeface="Arial" panose="020B0604020202020204" pitchFamily="34" charset="0"/>
                </a:rPr>
                <a:t>ص 51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23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التقويم</a:t>
            </a:r>
            <a:endParaRPr kumimoji="0" lang="ar-QA" sz="23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532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Q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السؤال الأول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1Minus"/>
              <a:tabLst/>
              <a:defRPr/>
            </a:pPr>
            <a:r>
              <a:rPr kumimoji="0" lang="ar-Q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تتبرأ</a:t>
            </a:r>
            <a:r>
              <a:rPr kumimoji="0" lang="ar-Q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الملائكة من أهل المعاصي الذين يخرجون عن طاعة الله تعالى.                                                           </a:t>
            </a:r>
          </a:p>
          <a:p>
            <a:pPr marL="457200" lvl="0" indent="-457200" algn="r" rtl="1">
              <a:buFontTx/>
              <a:buAutoNum type="arabic1Minus"/>
              <a:defRPr/>
            </a:pPr>
            <a:r>
              <a:rPr lang="ar-QA" sz="24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 للملائكة حرية الاختيار في تنفيذ أوامر الله تعالى.        </a:t>
            </a:r>
            <a:r>
              <a:rPr lang="ar-QA" sz="2400" b="1" dirty="0">
                <a:solidFill>
                  <a:prstClr val="black"/>
                </a:solidFill>
              </a:rPr>
              <a:t> </a:t>
            </a:r>
            <a:endParaRPr lang="ar-QA" sz="24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457200" lvl="0" indent="-457200" algn="r" rtl="1">
              <a:buFontTx/>
              <a:buAutoNum type="arabic1Minus"/>
              <a:defRPr/>
            </a:pPr>
            <a:r>
              <a:rPr kumimoji="0" lang="ar-Q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الملائكة لا يملكون لأنفسهم ولا لغيرهم نفعا ولا ضرّا.   </a:t>
            </a:r>
            <a:r>
              <a:rPr lang="ar-QA" sz="2400" b="1" dirty="0">
                <a:solidFill>
                  <a:prstClr val="black"/>
                </a:solidFill>
              </a:rPr>
              <a:t>  </a:t>
            </a:r>
            <a:endParaRPr kumimoji="0" lang="ar-QA" sz="24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457200" lvl="0" indent="-457200" algn="r" rtl="1">
              <a:buAutoNum type="arabic1Minus"/>
            </a:pPr>
            <a:r>
              <a:rPr lang="ar-QA" sz="24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ملك الموت هو </a:t>
            </a:r>
            <a:r>
              <a:rPr lang="ar-QA" sz="2400" b="1" dirty="0">
                <a:solidFill>
                  <a:prstClr val="black"/>
                </a:solidFill>
              </a:rPr>
              <a:t>عزرائيل.                                      </a:t>
            </a:r>
            <a:endParaRPr lang="ar-QA" sz="24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457200" lvl="0" indent="-457200" algn="r" rtl="1">
              <a:buAutoNum type="arabic1Minus"/>
            </a:pPr>
            <a:r>
              <a:rPr kumimoji="0" lang="ar-Q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الملائكة تلعن من يشتم الصحابة </a:t>
            </a:r>
            <a:r>
              <a:rPr lang="ar-QA" sz="2400" b="1" dirty="0">
                <a:solidFill>
                  <a:prstClr val="black"/>
                </a:solidFill>
              </a:rPr>
              <a:t>الكرام.                     </a:t>
            </a:r>
            <a:endParaRPr kumimoji="0" lang="ar-QA" sz="24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618E73-7695-45C3-A0C1-CD9EDA5B833D}"/>
              </a:ext>
            </a:extLst>
          </p:cNvPr>
          <p:cNvSpPr/>
          <p:nvPr/>
        </p:nvSpPr>
        <p:spPr>
          <a:xfrm>
            <a:off x="1800659" y="2696901"/>
            <a:ext cx="984961" cy="3457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Q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√</a:t>
            </a:r>
            <a:endParaRPr lang="ar-Q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EA2CCA-2168-4E33-881D-5495AF0B5E6D}"/>
              </a:ext>
            </a:extLst>
          </p:cNvPr>
          <p:cNvSpPr/>
          <p:nvPr/>
        </p:nvSpPr>
        <p:spPr>
          <a:xfrm>
            <a:off x="1800660" y="3083259"/>
            <a:ext cx="984961" cy="3457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Q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×</a:t>
            </a:r>
            <a:endParaRPr lang="ar-Q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5C3DF5-2E93-4511-9ADB-944983926266}"/>
              </a:ext>
            </a:extLst>
          </p:cNvPr>
          <p:cNvSpPr/>
          <p:nvPr/>
        </p:nvSpPr>
        <p:spPr>
          <a:xfrm>
            <a:off x="1800659" y="3485721"/>
            <a:ext cx="984961" cy="3457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QA" sz="24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√  </a:t>
            </a:r>
            <a:endParaRPr lang="ar-QA" dirty="0">
              <a:solidFill>
                <a:prstClr val="black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34901A-6A94-41B8-BBFE-B8B7FD6CBE15}"/>
              </a:ext>
            </a:extLst>
          </p:cNvPr>
          <p:cNvSpPr/>
          <p:nvPr/>
        </p:nvSpPr>
        <p:spPr>
          <a:xfrm>
            <a:off x="1800659" y="3885606"/>
            <a:ext cx="984961" cy="3457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Q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×</a:t>
            </a:r>
            <a:endParaRPr lang="ar-QA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0E65E57-78F1-41B5-B1AE-698CE6F70789}"/>
              </a:ext>
            </a:extLst>
          </p:cNvPr>
          <p:cNvSpPr/>
          <p:nvPr/>
        </p:nvSpPr>
        <p:spPr>
          <a:xfrm>
            <a:off x="1800660" y="4294952"/>
            <a:ext cx="984961" cy="3457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kumimoji="0" lang="ar-Q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√  </a:t>
            </a:r>
            <a:endParaRPr lang="ar-Q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36B5E2-B94C-4FAB-A2A2-060443A56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77" y="847729"/>
            <a:ext cx="6133333" cy="136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75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Q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السؤال الثاني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04FB85-3894-4E82-BE4D-9B52C18F5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65" y="126609"/>
            <a:ext cx="8462053" cy="649580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C631BCC-A7F1-44C8-861F-0C76E1B4C39B}"/>
              </a:ext>
            </a:extLst>
          </p:cNvPr>
          <p:cNvSpPr/>
          <p:nvPr/>
        </p:nvSpPr>
        <p:spPr>
          <a:xfrm>
            <a:off x="3179298" y="2025748"/>
            <a:ext cx="520505" cy="520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2000" b="1" dirty="0"/>
              <a:t>ج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1097CE-9316-4B29-BB90-BA833D955C4B}"/>
              </a:ext>
            </a:extLst>
          </p:cNvPr>
          <p:cNvSpPr/>
          <p:nvPr/>
        </p:nvSpPr>
        <p:spPr>
          <a:xfrm>
            <a:off x="5174565" y="3487706"/>
            <a:ext cx="520505" cy="520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2000" b="1" dirty="0"/>
              <a:t>ب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39B13D0-9FE9-4FAA-9BF0-FF16FFEF488B}"/>
              </a:ext>
            </a:extLst>
          </p:cNvPr>
          <p:cNvSpPr/>
          <p:nvPr/>
        </p:nvSpPr>
        <p:spPr>
          <a:xfrm>
            <a:off x="7355058" y="5047958"/>
            <a:ext cx="520505" cy="520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QA" sz="2800" b="1" dirty="0"/>
              <a:t>أ</a:t>
            </a:r>
          </a:p>
        </p:txBody>
      </p:sp>
    </p:spTree>
    <p:extLst>
      <p:ext uri="{BB962C8B-B14F-4D97-AF65-F5344CB8AC3E}">
        <p14:creationId xmlns:p14="http://schemas.microsoft.com/office/powerpoint/2010/main" val="4286583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Q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السؤال الثالث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Q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الملائكة:</a:t>
            </a:r>
            <a:r>
              <a:rPr kumimoji="0" lang="ar-Q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هم مخلوقات </a:t>
            </a:r>
            <a:r>
              <a:rPr kumimoji="0" lang="ar-QA" sz="5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نورانية</a:t>
            </a:r>
            <a:r>
              <a:rPr kumimoji="0" lang="ar-Q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، لهم قدرات خارقة، لا يوصفون بذكورة او انوثة، لا يعصون الله ما امرهم،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ويفعلون ما يؤمرون.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E4CD00D-D3DF-4F40-BF9B-46669A39C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591" y="480384"/>
            <a:ext cx="4811151" cy="133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76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203200" y="1447800"/>
            <a:ext cx="11785600" cy="2514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PT Bold Heading" panose="02010400000000000000" pitchFamily="2" charset="-78"/>
              </a:rPr>
              <a:t>قال تعالى: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PT Bold Heading" panose="02010400000000000000" pitchFamily="2" charset="-78"/>
              </a:rPr>
              <a:t>( آمَنَ الرَّسُولُ بِمَا أُنزِلَ إِلَيْهِ مِن رَّبِّهِ وَالْمُؤْمِنُونَ ۚ كُلٌّ آمَنَ بِاللَّهِ وَمَلَائِكَتِهِ وَكُتُبِهِ  وَرُسُلِهِ..) </a:t>
            </a:r>
            <a:r>
              <a:rPr kumimoji="0" lang="ar-Q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PT Bold Heading" panose="02010400000000000000" pitchFamily="2" charset="-78"/>
              </a:rPr>
              <a:t>البقرة</a:t>
            </a:r>
            <a:endParaRPr kumimoji="0" lang="ar-Q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PT Bold Heading" panose="02010400000000000000" pitchFamily="2" charset="-78"/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355600" y="4114800"/>
            <a:ext cx="11785600" cy="2514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PT Bold Heading" panose="02010400000000000000" pitchFamily="2" charset="-78"/>
              </a:rPr>
              <a:t>من السنة النبوية الشريفة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Q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PT Bold Heading" panose="02010400000000000000" pitchFamily="2" charset="-78"/>
            </a:endParaRP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29837218-79A6-4B18-8E00-65075B4E9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14886"/>
            <a:ext cx="11236178" cy="1332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05F73C-8B5A-4262-9BA0-259AB6ADF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4" y="5295314"/>
            <a:ext cx="8346830" cy="92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0421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Q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السؤال الخامس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QA" sz="4400" b="1" dirty="0">
                <a:solidFill>
                  <a:prstClr val="black"/>
                </a:solidFill>
              </a:rPr>
              <a:t>حمل عرش الرحمن 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QA" sz="4400" b="1" dirty="0">
                <a:solidFill>
                  <a:prstClr val="black"/>
                </a:solidFill>
              </a:rPr>
              <a:t>الاستغفار للمؤمنين.</a:t>
            </a:r>
          </a:p>
          <a:p>
            <a:pPr lvl="0" algn="r" rtl="1"/>
            <a:r>
              <a:rPr lang="ar-QA" sz="4400" b="1" dirty="0">
                <a:solidFill>
                  <a:srgbClr val="7030A0"/>
                </a:solidFill>
              </a:rPr>
              <a:t>*</a:t>
            </a:r>
            <a:r>
              <a:rPr lang="ar-QA" sz="4400" b="1" dirty="0">
                <a:solidFill>
                  <a:srgbClr val="00B050"/>
                </a:solidFill>
              </a:rPr>
              <a:t> </a:t>
            </a:r>
            <a:r>
              <a:rPr lang="ar-QA" sz="4400" b="1" dirty="0">
                <a:solidFill>
                  <a:prstClr val="black"/>
                </a:solidFill>
              </a:rPr>
              <a:t>تسجيل اعمال العباد</a:t>
            </a:r>
            <a:endParaRPr lang="ar-QA" sz="4400" b="1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05061-10F0-46E1-A38F-8E4622305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1104872"/>
            <a:ext cx="6802358" cy="145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10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0" y="57079"/>
            <a:ext cx="12192000" cy="686125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75159A-C09F-4251-B86F-DA18F384BDE0}"/>
              </a:ext>
            </a:extLst>
          </p:cNvPr>
          <p:cNvSpPr/>
          <p:nvPr/>
        </p:nvSpPr>
        <p:spPr>
          <a:xfrm>
            <a:off x="6870895" y="1516560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400" b="1" dirty="0">
                <a:solidFill>
                  <a:schemeClr val="tx1"/>
                </a:solidFill>
              </a:rPr>
              <a:t>أصل الخلق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AFF0677-61D0-4514-A22B-E4F9BCC202FE}"/>
              </a:ext>
            </a:extLst>
          </p:cNvPr>
          <p:cNvSpPr/>
          <p:nvPr/>
        </p:nvSpPr>
        <p:spPr>
          <a:xfrm>
            <a:off x="3650271" y="2467886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لا يستطيعون التشكل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95D8D7C-E94A-42C1-9E05-909484A91C75}"/>
              </a:ext>
            </a:extLst>
          </p:cNvPr>
          <p:cNvSpPr/>
          <p:nvPr/>
        </p:nvSpPr>
        <p:spPr>
          <a:xfrm>
            <a:off x="3654667" y="3382286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معرّضون للخطأ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F38813-F35B-4BE6-9AF3-B148C5799A34}"/>
              </a:ext>
            </a:extLst>
          </p:cNvPr>
          <p:cNvSpPr/>
          <p:nvPr/>
        </p:nvSpPr>
        <p:spPr>
          <a:xfrm>
            <a:off x="10095914" y="1504250"/>
            <a:ext cx="944880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DE06D70-8612-4361-A33E-9F7A580F8F5A}"/>
              </a:ext>
            </a:extLst>
          </p:cNvPr>
          <p:cNvSpPr/>
          <p:nvPr/>
        </p:nvSpPr>
        <p:spPr>
          <a:xfrm>
            <a:off x="10093569" y="2418650"/>
            <a:ext cx="944881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2149580-FCF7-4338-8C63-9C3E6CECD509}"/>
              </a:ext>
            </a:extLst>
          </p:cNvPr>
          <p:cNvSpPr/>
          <p:nvPr/>
        </p:nvSpPr>
        <p:spPr>
          <a:xfrm>
            <a:off x="10091224" y="3333050"/>
            <a:ext cx="944880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0F3C246-9596-4535-AFFB-0333012DDB7D}"/>
              </a:ext>
            </a:extLst>
          </p:cNvPr>
          <p:cNvSpPr/>
          <p:nvPr/>
        </p:nvSpPr>
        <p:spPr>
          <a:xfrm>
            <a:off x="6887307" y="2418650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400" b="1" dirty="0">
                <a:solidFill>
                  <a:schemeClr val="tx1"/>
                </a:solidFill>
              </a:rPr>
              <a:t>القدرة على التشكل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9E0DEB0-E7B4-45B6-8048-AB1291A1821C}"/>
              </a:ext>
            </a:extLst>
          </p:cNvPr>
          <p:cNvSpPr/>
          <p:nvPr/>
        </p:nvSpPr>
        <p:spPr>
          <a:xfrm>
            <a:off x="6867376" y="3357668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400" b="1" dirty="0">
                <a:solidFill>
                  <a:schemeClr val="tx1"/>
                </a:solidFill>
              </a:rPr>
              <a:t>طاعة الله تعالى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E154AE2-2FF5-4BB6-A41C-B3C30DD9FF31}"/>
              </a:ext>
            </a:extLst>
          </p:cNvPr>
          <p:cNvSpPr/>
          <p:nvPr/>
        </p:nvSpPr>
        <p:spPr>
          <a:xfrm>
            <a:off x="3620826" y="1535023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خلقوا بعد الملائكة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BE338A4-CF42-4B21-8F96-8DAFF49613C7}"/>
              </a:ext>
            </a:extLst>
          </p:cNvPr>
          <p:cNvSpPr/>
          <p:nvPr/>
        </p:nvSpPr>
        <p:spPr>
          <a:xfrm>
            <a:off x="427011" y="1564852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خلقوا قبل البشر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9C4EDBD-C519-4799-8A03-295E5E690F23}"/>
              </a:ext>
            </a:extLst>
          </p:cNvPr>
          <p:cNvSpPr/>
          <p:nvPr/>
        </p:nvSpPr>
        <p:spPr>
          <a:xfrm>
            <a:off x="399324" y="2484771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لهم القدرة على التشكل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6E1556F-2543-4B29-813E-DD9D70E3265F}"/>
              </a:ext>
            </a:extLst>
          </p:cNvPr>
          <p:cNvSpPr/>
          <p:nvPr/>
        </p:nvSpPr>
        <p:spPr>
          <a:xfrm>
            <a:off x="421597" y="3429000"/>
            <a:ext cx="322150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3200" b="1" dirty="0">
                <a:solidFill>
                  <a:srgbClr val="FF0000"/>
                </a:solidFill>
              </a:rPr>
              <a:t>لا يعصون الله ما امرهم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A690B6F-1285-4A62-95AA-FBD162A52A89}"/>
              </a:ext>
            </a:extLst>
          </p:cNvPr>
          <p:cNvSpPr/>
          <p:nvPr/>
        </p:nvSpPr>
        <p:spPr>
          <a:xfrm>
            <a:off x="4852182" y="991659"/>
            <a:ext cx="1978422" cy="512591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400" b="1" dirty="0">
                <a:solidFill>
                  <a:srgbClr val="7030A0"/>
                </a:solidFill>
              </a:rPr>
              <a:t>البشر</a:t>
            </a:r>
            <a:endParaRPr lang="ar-QA" b="1" dirty="0">
              <a:solidFill>
                <a:srgbClr val="7030A0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5817DE6-4752-4A3D-8367-09C00B409E57}"/>
              </a:ext>
            </a:extLst>
          </p:cNvPr>
          <p:cNvSpPr/>
          <p:nvPr/>
        </p:nvSpPr>
        <p:spPr>
          <a:xfrm>
            <a:off x="1586873" y="1003969"/>
            <a:ext cx="1978422" cy="512591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2400" b="1" dirty="0">
                <a:solidFill>
                  <a:srgbClr val="7030A0"/>
                </a:solidFill>
              </a:rPr>
              <a:t>الملائكة</a:t>
            </a:r>
            <a:endParaRPr lang="ar-QA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0B9AC-8B3C-49A6-8B47-681CEF56D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13" y="57079"/>
            <a:ext cx="4810876" cy="15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86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74497" y="-366047"/>
            <a:ext cx="12192001" cy="7580296"/>
            <a:chOff x="-37249" y="112265"/>
            <a:chExt cx="12192001" cy="73290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249" y="235258"/>
              <a:ext cx="12192000" cy="72060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" t="12884" r="5942" b="13284"/>
            <a:stretch/>
          </p:blipFill>
          <p:spPr>
            <a:xfrm>
              <a:off x="8963536" y="112265"/>
              <a:ext cx="3191216" cy="186414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7" name="Rectangle 16"/>
            <p:cNvSpPr/>
            <p:nvPr/>
          </p:nvSpPr>
          <p:spPr>
            <a:xfrm>
              <a:off x="9935992" y="2108451"/>
              <a:ext cx="2030391" cy="4760612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Q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السؤال السابع</a:t>
              </a:r>
              <a:endPara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145144" y="57079"/>
            <a:ext cx="9753600" cy="686125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*</a:t>
            </a: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الشعور بعظمة الله تعالى وقدرته.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*</a:t>
            </a: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Q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الرجوع عن فعل المعصية.</a:t>
            </a:r>
            <a:endParaRPr kumimoji="0" lang="ar-QA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*</a:t>
            </a: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Q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يشجعه على فعل الطاعات.</a:t>
            </a:r>
            <a:endParaRPr kumimoji="0" lang="ar-Q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15085B6-527A-4BD8-B697-9514633B2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2" y="1099607"/>
            <a:ext cx="6340283" cy="132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0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5144" y="57079"/>
            <a:ext cx="12046856" cy="686125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16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ldhabi" panose="01000000000000000000" pitchFamily="2" charset="-78"/>
                <a:cs typeface="Aldhabi" panose="01000000000000000000" pitchFamily="2" charset="-78"/>
              </a:rPr>
              <a:t>انتهى بحمد الله تعالى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QA" sz="16600" b="1" dirty="0">
                <a:solidFill>
                  <a:srgbClr val="00B05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بورك بكم</a:t>
            </a:r>
            <a:endParaRPr kumimoji="0" lang="ar-QA" sz="16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7587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4272</TotalTime>
  <Words>560</Words>
  <Application>Microsoft Office PowerPoint</Application>
  <PresentationFormat>Widescreen</PresentationFormat>
  <Paragraphs>112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Aldhabi</vt:lpstr>
      <vt:lpstr>Arial</vt:lpstr>
      <vt:lpstr>Calibri</vt:lpstr>
      <vt:lpstr>Calibri Light</vt:lpstr>
      <vt:lpstr>Sakkal Majalla</vt:lpstr>
      <vt:lpstr>Office Theme</vt:lpstr>
      <vt:lpstr>11_Office Theme</vt:lpstr>
      <vt:lpstr>`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وظائف الملائكة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ATHBA</dc:creator>
  <cp:lastModifiedBy>win</cp:lastModifiedBy>
  <cp:revision>70</cp:revision>
  <dcterms:created xsi:type="dcterms:W3CDTF">2013-09-10T22:32:22Z</dcterms:created>
  <dcterms:modified xsi:type="dcterms:W3CDTF">2020-05-11T07:52:40Z</dcterms:modified>
</cp:coreProperties>
</file>