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40" r:id="rId2"/>
  </p:sldMasterIdLst>
  <p:notesMasterIdLst>
    <p:notesMasterId r:id="rId31"/>
  </p:notesMasterIdLst>
  <p:sldIdLst>
    <p:sldId id="295" r:id="rId3"/>
    <p:sldId id="337" r:id="rId4"/>
    <p:sldId id="256" r:id="rId5"/>
    <p:sldId id="336" r:id="rId6"/>
    <p:sldId id="319" r:id="rId7"/>
    <p:sldId id="332" r:id="rId8"/>
    <p:sldId id="335" r:id="rId9"/>
    <p:sldId id="333" r:id="rId10"/>
    <p:sldId id="321" r:id="rId11"/>
    <p:sldId id="323" r:id="rId12"/>
    <p:sldId id="322" r:id="rId13"/>
    <p:sldId id="320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15" r:id="rId23"/>
    <p:sldId id="308" r:id="rId24"/>
    <p:sldId id="338" r:id="rId25"/>
    <p:sldId id="266" r:id="rId26"/>
    <p:sldId id="289" r:id="rId27"/>
    <p:sldId id="316" r:id="rId28"/>
    <p:sldId id="318" r:id="rId29"/>
    <p:sldId id="31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53" autoAdjust="0"/>
    <p:restoredTop sz="94660"/>
  </p:normalViewPr>
  <p:slideViewPr>
    <p:cSldViewPr>
      <p:cViewPr varScale="1">
        <p:scale>
          <a:sx n="65" d="100"/>
          <a:sy n="65" d="100"/>
        </p:scale>
        <p:origin x="187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Q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EEBE9587-5DE0-4B34-81A1-10263A402884}" type="datetimeFigureOut">
              <a:rPr lang="ar-QA" smtClean="0"/>
              <a:t>07/03/1444</a:t>
            </a:fld>
            <a:endParaRPr lang="ar-Q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Q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Q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Q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8E0DCF5E-D0FC-4928-8563-1C716E255B50}" type="slidenum">
              <a:rPr lang="ar-QA" smtClean="0"/>
              <a:t>‹#›</a:t>
            </a:fld>
            <a:endParaRPr lang="ar-QA"/>
          </a:p>
        </p:txBody>
      </p:sp>
    </p:spTree>
    <p:extLst>
      <p:ext uri="{BB962C8B-B14F-4D97-AF65-F5344CB8AC3E}">
        <p14:creationId xmlns:p14="http://schemas.microsoft.com/office/powerpoint/2010/main" val="94453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Q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0DCF5E-D0FC-4928-8563-1C716E255B50}" type="slidenum">
              <a:rPr lang="ar-QA" smtClean="0"/>
              <a:t>25</a:t>
            </a:fld>
            <a:endParaRPr lang="ar-QA"/>
          </a:p>
        </p:txBody>
      </p:sp>
    </p:spTree>
    <p:extLst>
      <p:ext uri="{BB962C8B-B14F-4D97-AF65-F5344CB8AC3E}">
        <p14:creationId xmlns:p14="http://schemas.microsoft.com/office/powerpoint/2010/main" val="48598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54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4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19573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4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30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3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96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32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dirty="0"/>
              <a:t>انقر فوق الأيقونة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48853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75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95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rtl="1"/>
            <a:fld id="{1B8ABB09-4A1D-463E-8065-109CC2B7EFAA}" type="datetimeFigureOut">
              <a:rPr lang="ar-SA" smtClean="0">
                <a:solidFill>
                  <a:srgbClr val="F0A22E">
                    <a:shade val="75000"/>
                  </a:srgbClr>
                </a:solidFill>
              </a:rPr>
              <a:pPr rtl="1"/>
              <a:t>07/03/1444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rtl="1"/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rtl="1"/>
            <a:fld id="{0B34F065-1154-456A-91E3-76DE8E75E17B}" type="slidenum">
              <a:rPr lang="ar-SA" smtClean="0">
                <a:solidFill>
                  <a:srgbClr val="F0A22E">
                    <a:shade val="75000"/>
                  </a:srgbClr>
                </a:solidFill>
              </a:rPr>
              <a:pPr rtl="1"/>
              <a:t>‹#›</a:t>
            </a:fld>
            <a:endParaRPr lang="ar-SA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r" rtl="1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5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r" defTabSz="914400" rtl="1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QA" dirty="0"/>
          </a:p>
        </p:txBody>
      </p:sp>
      <p:sp>
        <p:nvSpPr>
          <p:cNvPr id="2" name="عنوان فرعي 1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ar-Q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2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839200" cy="5715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الفصل الدراسي الأول</a:t>
            </a:r>
            <a:endParaRPr kumimoji="0" lang="ar-QA" sz="4000" b="1" i="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lang="ar-QA" sz="4000" b="1" spc="150" dirty="0">
                <a:solidFill>
                  <a:srgbClr val="00B050"/>
                </a:solidFill>
                <a:latin typeface="Traditional Arabic" pitchFamily="18" charset="-78"/>
                <a:cs typeface="Traditional Arabic" pitchFamily="18" charset="-78"/>
              </a:rPr>
              <a:t>قسم التربية الإسلامية.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      وحدة الحديث الشريف.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lang="ar-QA" sz="4000" b="1" spc="150" dirty="0">
                <a:solidFill>
                  <a:srgbClr val="7030A0"/>
                </a:solidFill>
                <a:latin typeface="Traditional Arabic" pitchFamily="18" charset="-78"/>
                <a:cs typeface="Traditional Arabic" pitchFamily="18" charset="-78"/>
              </a:rPr>
              <a:t>              الدرس العاشر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                أداء: </a:t>
            </a:r>
            <a:r>
              <a:rPr lang="ar-QA" sz="4000" b="1" spc="150" baseline="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أ. سامـــح الشريــــده</a:t>
            </a:r>
            <a:endParaRPr kumimoji="0" lang="ar-QA" sz="4000" b="1" i="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52400" y="205770"/>
            <a:ext cx="8762999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مجمع المدارس الفلسطينية في قطر</a:t>
            </a:r>
          </a:p>
        </p:txBody>
      </p:sp>
    </p:spTree>
    <p:extLst>
      <p:ext uri="{BB962C8B-B14F-4D97-AF65-F5344CB8AC3E}">
        <p14:creationId xmlns:p14="http://schemas.microsoft.com/office/powerpoint/2010/main" val="122256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705599"/>
          </a:xfrm>
        </p:spPr>
        <p:txBody>
          <a:bodyPr>
            <a:normAutofit/>
          </a:bodyPr>
          <a:lstStyle/>
          <a:p>
            <a:endParaRPr lang="ar-QA" sz="6000" b="1" dirty="0"/>
          </a:p>
        </p:txBody>
      </p:sp>
      <p:sp>
        <p:nvSpPr>
          <p:cNvPr id="3" name="مكعب 2"/>
          <p:cNvSpPr/>
          <p:nvPr/>
        </p:nvSpPr>
        <p:spPr>
          <a:xfrm>
            <a:off x="76200" y="152400"/>
            <a:ext cx="8839200" cy="6400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QA" sz="11500" b="1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ranklin Gothic Book"/>
                <a:ea typeface="+mj-ea"/>
              </a:rPr>
              <a:t>رِعَايَة الأَيْتَام</a:t>
            </a:r>
          </a:p>
          <a:p>
            <a:pPr algn="ctr"/>
            <a:r>
              <a:rPr lang="ar-QA" sz="11500" b="1" u="sng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ranklin Gothic Book"/>
                <a:ea typeface="+mj-ea"/>
              </a:rPr>
              <a:t>حفظ</a:t>
            </a:r>
            <a:r>
              <a:rPr lang="ar-QA" sz="11500" b="1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ranklin Gothic Book"/>
                <a:ea typeface="+mj-ea"/>
              </a:rPr>
              <a:t> وشرح</a:t>
            </a:r>
            <a:endParaRPr lang="ar-QA" sz="1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839200" cy="5715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الاهداف</a:t>
            </a: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lang="ar-QA" sz="40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قراءة الحديث الشريف وحفظه.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معنى كل من : الرعاية، واليتيم.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lang="ar-QA" sz="40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شرح الحديث والأحكام المستفادة.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ذكر</a:t>
            </a:r>
            <a:r>
              <a:rPr kumimoji="0" lang="ar-QA" sz="4000" b="1" i="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صور رعاية اليتيم.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r>
              <a:rPr lang="ar-QA" sz="4000" b="1" spc="150" baseline="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ما يرشد إليه الحديث.</a:t>
            </a:r>
            <a:endParaRPr kumimoji="0" lang="ar-QA" sz="4000" b="1" i="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52400" y="205770"/>
            <a:ext cx="8762999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رعاية اليتيم</a:t>
            </a:r>
          </a:p>
        </p:txBody>
      </p:sp>
    </p:spTree>
    <p:extLst>
      <p:ext uri="{BB962C8B-B14F-4D97-AF65-F5344CB8AC3E}">
        <p14:creationId xmlns:p14="http://schemas.microsoft.com/office/powerpoint/2010/main" val="124697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839200" cy="5715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4800" b="1" i="0" u="none" strike="noStrike" kern="1200" cap="none" spc="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عن سهل بن سعد رضي الله عنه قال، قال رسول الله </a:t>
            </a:r>
            <a:r>
              <a:rPr kumimoji="0" lang="ar-QA" sz="2800" b="1" i="0" u="none" strike="noStrike" kern="1200" cap="none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صلى الله عليه وسلم </a:t>
            </a: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: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( أنا وكافل</a:t>
            </a:r>
            <a:r>
              <a:rPr kumimoji="0" lang="ar-QA" sz="54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اليتيم كهاتين في الجنّة وأشار بالسبّابة والوسطى وفرّق بينهما قليلاً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) 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48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                                     </a:t>
            </a:r>
            <a:r>
              <a:rPr kumimoji="0" lang="ar-QA" sz="1800" b="1" i="0" u="none" strike="noStrike" kern="1200" cap="none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رواه احمد</a:t>
            </a:r>
            <a:endParaRPr kumimoji="0" lang="ar-QA" sz="4800" b="1" i="0" u="none" strike="noStrike" kern="1200" cap="none" spc="15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رعاية اليتيم</a:t>
            </a:r>
          </a:p>
        </p:txBody>
      </p:sp>
    </p:spTree>
    <p:extLst>
      <p:ext uri="{BB962C8B-B14F-4D97-AF65-F5344CB8AC3E}">
        <p14:creationId xmlns:p14="http://schemas.microsoft.com/office/powerpoint/2010/main" val="217822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839200" cy="5715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4800" b="1" i="0" u="none" strike="noStrike" kern="1200" cap="none" spc="15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رعاية الأيتام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93F1F-5B5F-46E1-A45C-AE8C2CFD0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1" y="1143000"/>
            <a:ext cx="4465905" cy="30023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6173D9-9D3D-46F6-AFAD-4B4B20668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222212"/>
            <a:ext cx="4381501" cy="2526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B44BA9-86E0-4177-A250-6FB12DEB6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166664"/>
            <a:ext cx="4285959" cy="29786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EEF880-A3FD-4712-86D7-BE20EA2DA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4222212"/>
            <a:ext cx="4285958" cy="252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4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8D9C8-16CE-4529-AED8-1AFE2E08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Q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FB0E51B-1705-4112-9306-D78C21631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676400"/>
            <a:ext cx="883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6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F193C1-0471-4B90-8F67-8448D8F6D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524000"/>
            <a:ext cx="8763000" cy="51053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BB78B4-3593-4433-B4BD-E983D1E4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QA"/>
          </a:p>
        </p:txBody>
      </p:sp>
    </p:spTree>
    <p:extLst>
      <p:ext uri="{BB962C8B-B14F-4D97-AF65-F5344CB8AC3E}">
        <p14:creationId xmlns:p14="http://schemas.microsoft.com/office/powerpoint/2010/main" val="295369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600200"/>
            <a:ext cx="8534400" cy="4953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هو </a:t>
            </a:r>
            <a:r>
              <a:rPr kumimoji="0" lang="ar-QA" sz="4400" b="1" i="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سهل بن سعد بن مالك </a:t>
            </a:r>
            <a:r>
              <a:rPr kumimoji="0" lang="ar-QA" sz="2400" b="1" i="0" u="none" strike="noStrike" kern="1200" cap="none" spc="15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رضي الله عنه.</a:t>
            </a:r>
            <a:endParaRPr kumimoji="0" lang="ar-QA" sz="4400" b="1" i="0" u="none" strike="noStrike" kern="1200" cap="none" spc="15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731520" indent="-685800" algn="r" rtl="1">
              <a:spcBef>
                <a:spcPct val="20000"/>
              </a:spcBef>
              <a:buClr>
                <a:srgbClr val="C66951"/>
              </a:buClr>
              <a:buFont typeface="Arial" panose="020B0604020202020204" pitchFamily="34" charset="0"/>
              <a:buChar char="•"/>
              <a:defRPr/>
            </a:pPr>
            <a:r>
              <a:rPr lang="ar-QA" sz="4400" b="1" spc="150" baseline="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كان ابوه من الصحابة الذين توفّوا في حياة النبي </a:t>
            </a:r>
            <a:r>
              <a:rPr lang="ar-QA" sz="24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صلى الله عليه وسلم</a:t>
            </a:r>
            <a:r>
              <a:rPr lang="ar-QA" sz="44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  <a:r>
              <a:rPr lang="ar-QA" sz="4400" b="1" spc="150" baseline="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QA" sz="4400" b="1" i="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كان آخر من مات في المدينة المنورة من الصّحابة..</a:t>
            </a:r>
            <a:endParaRPr kumimoji="0" lang="ar-QA" sz="4400" b="1" i="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راوي الحديث</a:t>
            </a:r>
            <a:r>
              <a:rPr kumimoji="0" lang="ar-QA" sz="4400" b="1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( سهل بن سعد)</a:t>
            </a:r>
            <a:endParaRPr kumimoji="0" lang="ar-QA" sz="4400" b="1" i="0" u="none" strike="noStrike" kern="1200" cap="none" spc="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562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066800"/>
            <a:ext cx="8839200" cy="5715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QA" sz="36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الكافل</a:t>
            </a:r>
            <a:r>
              <a:rPr kumimoji="0" lang="ar-QA" sz="3600" b="1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: </a:t>
            </a:r>
          </a:p>
          <a:p>
            <a:pPr marL="45720"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lang="ar-QA" sz="36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القائم بأمر اليتيم المربي له.</a:t>
            </a:r>
            <a:endParaRPr kumimoji="0" lang="ar-QA" sz="3600" b="1" i="0" u="none" strike="noStrike" kern="1200" cap="none" spc="15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QA" sz="3600" b="1" spc="150" baseline="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اليتيم</a:t>
            </a:r>
            <a:r>
              <a:rPr lang="ar-QA" sz="3600" b="1" spc="150" baseline="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pPr marL="45720"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lang="ar-QA" sz="36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الصّغير فاقد الاب قبل البلوغ.</a:t>
            </a:r>
            <a:endParaRPr lang="ar-QA" sz="3600" b="1" spc="150" baseline="0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QA" sz="3600" b="1" i="0" u="none" strike="noStrike" kern="1200" cap="none" spc="15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السبّابة</a:t>
            </a:r>
            <a:r>
              <a:rPr kumimoji="0" lang="ar-QA" sz="3600" b="1" i="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: </a:t>
            </a:r>
          </a:p>
          <a:p>
            <a:pPr marL="45720"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lang="ar-QA" sz="36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الإصبع التي بين الابهام والوسطى.</a:t>
            </a:r>
            <a:endParaRPr kumimoji="0" lang="ar-QA" sz="3600" b="1" i="0" u="none" strike="noStrike" kern="1200" cap="none" spc="15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QA" sz="36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فرّق بينهما</a:t>
            </a:r>
            <a:r>
              <a:rPr lang="ar-QA" sz="36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pPr marL="45720"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lang="ar-QA" sz="36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باعد بينهما.</a:t>
            </a:r>
            <a:endParaRPr kumimoji="0" lang="ar-QA" sz="3600" b="1" i="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رعاية الايتام</a:t>
            </a:r>
          </a:p>
        </p:txBody>
      </p:sp>
    </p:spTree>
    <p:extLst>
      <p:ext uri="{BB962C8B-B14F-4D97-AF65-F5344CB8AC3E}">
        <p14:creationId xmlns:p14="http://schemas.microsoft.com/office/powerpoint/2010/main" val="219902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600200"/>
            <a:ext cx="8534400" cy="4953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كم كان عمر النبي </a:t>
            </a:r>
            <a:r>
              <a:rPr kumimoji="0" lang="ar-QA" sz="2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صلى الله عليه وسلم </a:t>
            </a: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عندما مات؟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من كفل النبي </a:t>
            </a:r>
            <a:r>
              <a:rPr kumimoji="0" lang="ar-QA" sz="2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صلى الله عليه وسلم </a:t>
            </a: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بعد وفاة والده وجدّه عبد المطلب؟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لنتذكر ص 51</a:t>
            </a:r>
          </a:p>
        </p:txBody>
      </p:sp>
    </p:spTree>
    <p:extLst>
      <p:ext uri="{BB962C8B-B14F-4D97-AF65-F5344CB8AC3E}">
        <p14:creationId xmlns:p14="http://schemas.microsoft.com/office/powerpoint/2010/main" val="157892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219166" y="1371600"/>
            <a:ext cx="8534400" cy="5296486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88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88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* هي القيام بما يصلح اليتيم في دينه ودنياه.</a:t>
            </a: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endParaRPr kumimoji="0" lang="ar-QA" sz="88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17286" y="15240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ما معنى كفالة اليتيم؟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EDC8E1BF-E2E4-46EF-B611-27BC1209FBBF}"/>
              </a:ext>
            </a:extLst>
          </p:cNvPr>
          <p:cNvSpPr/>
          <p:nvPr/>
        </p:nvSpPr>
        <p:spPr>
          <a:xfrm>
            <a:off x="1295400" y="5791200"/>
            <a:ext cx="6477000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QA" dirty="0"/>
          </a:p>
        </p:txBody>
      </p:sp>
    </p:spTree>
    <p:extLst>
      <p:ext uri="{BB962C8B-B14F-4D97-AF65-F5344CB8AC3E}">
        <p14:creationId xmlns:p14="http://schemas.microsoft.com/office/powerpoint/2010/main" val="327555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1-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ضمُّ اليتيم الى أسرة كافلة فينفق عليه الكافل من ماله الخاص ويقوم على تربيته حتى يصل الى سن البلوغ.</a:t>
            </a:r>
          </a:p>
          <a:p>
            <a:pPr marL="45720" marR="0" lvl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lang="ar-QA" sz="54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وهذه اعلى درجات الكفالة.</a:t>
            </a:r>
            <a:endParaRPr kumimoji="0" lang="ar-QA" sz="5400" b="1" i="0" u="none" strike="noStrike" kern="1200" cap="none" spc="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صور رعاية اليتيم:</a:t>
            </a:r>
          </a:p>
        </p:txBody>
      </p:sp>
    </p:spTree>
    <p:extLst>
      <p:ext uri="{BB962C8B-B14F-4D97-AF65-F5344CB8AC3E}">
        <p14:creationId xmlns:p14="http://schemas.microsoft.com/office/powerpoint/2010/main" val="221859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tabLst/>
              <a:defRPr/>
            </a:pPr>
            <a:r>
              <a:rPr kumimoji="0" lang="ar-QA" sz="66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2-</a:t>
            </a:r>
            <a:r>
              <a:rPr kumimoji="0" lang="ar-QA" sz="66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الانفاق على اليتيم مع عدم ضمّه الى الكافل،</a:t>
            </a:r>
            <a:r>
              <a:rPr kumimoji="0" lang="ar-QA" sz="66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حيث يُدفع لمؤسسة خيرية او يعيش مع أمّه.</a:t>
            </a:r>
            <a:endParaRPr kumimoji="0" lang="ar-QA" sz="66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صور رعاية اليتيم:</a:t>
            </a:r>
          </a:p>
        </p:txBody>
      </p:sp>
    </p:spTree>
    <p:extLst>
      <p:ext uri="{BB962C8B-B14F-4D97-AF65-F5344CB8AC3E}">
        <p14:creationId xmlns:p14="http://schemas.microsoft.com/office/powerpoint/2010/main" val="13582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3-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رعاية اليتيم والإنفاق عليه من ماله الخاص به والاعتناء به بماله.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54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الكافل ليس لديه مال يُنْفقه على اليتيم.</a:t>
            </a:r>
            <a:endParaRPr kumimoji="0" lang="ar-QA" sz="54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صور رعاية اليتيم:</a:t>
            </a:r>
          </a:p>
        </p:txBody>
      </p:sp>
    </p:spTree>
    <p:extLst>
      <p:ext uri="{BB962C8B-B14F-4D97-AF65-F5344CB8AC3E}">
        <p14:creationId xmlns:p14="http://schemas.microsoft.com/office/powerpoint/2010/main" val="32035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1-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غمرهم بالمحبة وحسن المعاملة،</a:t>
            </a:r>
            <a:r>
              <a:rPr kumimoji="0" lang="ar-QA" sz="54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وتجنّب القسوة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54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قال تعالى: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(فأمّا اليتيم فلا تقهر..)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واجبنا نحو الأيتام كأفراد ومجتمع</a:t>
            </a:r>
          </a:p>
        </p:txBody>
      </p:sp>
    </p:spTree>
    <p:extLst>
      <p:ext uri="{BB962C8B-B14F-4D97-AF65-F5344CB8AC3E}">
        <p14:creationId xmlns:p14="http://schemas.microsoft.com/office/powerpoint/2010/main" val="145063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2-</a:t>
            </a: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الحفاظ على كرامتهم </a:t>
            </a: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ومشاعرهم</a:t>
            </a:r>
            <a:r>
              <a:rPr lang="ar-QA" sz="54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وعدم الاعتداء عليهم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قال تعالى: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(أرأيت الذي يكذّب</a:t>
            </a:r>
            <a:r>
              <a:rPr kumimoji="0" lang="ar-QA" sz="4800" b="1" i="0" u="none" strike="noStrike" kern="1200" cap="none" spc="15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بالدين فذلك الذي يدعُّ اليتيم...</a:t>
            </a:r>
            <a:r>
              <a:rPr kumimoji="0" lang="ar-QA" sz="4800" b="1" i="0" u="none" strike="noStrike" kern="1200" cap="none" spc="1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.)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واجبنا نحو الأيتام كأفراد ومجتمع</a:t>
            </a:r>
          </a:p>
        </p:txBody>
      </p:sp>
    </p:spTree>
    <p:extLst>
      <p:ext uri="{BB962C8B-B14F-4D97-AF65-F5344CB8AC3E}">
        <p14:creationId xmlns:p14="http://schemas.microsoft.com/office/powerpoint/2010/main" val="182453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3-</a:t>
            </a: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المحافظة على أموالهم ياستثمارها والاتجار بها</a:t>
            </a:r>
            <a:r>
              <a:rPr kumimoji="0" lang="ar-QA" sz="72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وعدم الاعتداء عليها.</a:t>
            </a:r>
            <a:endParaRPr kumimoji="0" lang="ar-QA" sz="88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واجبنا نحو الأيتام كأفراد ومجتمع</a:t>
            </a:r>
          </a:p>
        </p:txBody>
      </p:sp>
    </p:spTree>
    <p:extLst>
      <p:ext uri="{BB962C8B-B14F-4D97-AF65-F5344CB8AC3E}">
        <p14:creationId xmlns:p14="http://schemas.microsoft.com/office/powerpoint/2010/main" val="329734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143000"/>
            <a:ext cx="8763000" cy="54102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7200" b="1" i="0" u="none" strike="noStrike" kern="1200" cap="none" spc="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72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4</a:t>
            </a: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-</a:t>
            </a: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كفالتهم</a:t>
            </a:r>
            <a:r>
              <a:rPr kumimoji="0" lang="ar-QA" sz="72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ورعايتهم</a:t>
            </a: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72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5-</a:t>
            </a:r>
            <a:r>
              <a:rPr lang="ar-QA" sz="72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إقامة مؤسسات ترعاهم.</a:t>
            </a:r>
            <a:endParaRPr kumimoji="0" lang="ar-QA" sz="72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88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واجبنا نحو الأيتام كأفراد ومجتمع</a:t>
            </a:r>
          </a:p>
        </p:txBody>
      </p:sp>
    </p:spTree>
    <p:extLst>
      <p:ext uri="{BB962C8B-B14F-4D97-AF65-F5344CB8AC3E}">
        <p14:creationId xmlns:p14="http://schemas.microsoft.com/office/powerpoint/2010/main" val="226764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304800"/>
            <a:ext cx="8763000" cy="62484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72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أيهما أفضل: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7200" b="1" spc="150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وجود مدارس خاصة بالأيتام أم دمجهم في المدارس العامّة؟</a:t>
            </a:r>
            <a:endParaRPr kumimoji="0" lang="ar-QA" sz="7200" b="1" i="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6000" b="1" i="0" u="none" strike="noStrike" kern="1200" cap="none" spc="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026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600200"/>
            <a:ext cx="8534400" cy="52578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731520" indent="-685800" algn="r" rtl="1">
              <a:spcBef>
                <a:spcPct val="20000"/>
              </a:spcBef>
              <a:buClr>
                <a:srgbClr val="C66951"/>
              </a:buClr>
              <a:buFontTx/>
              <a:buChar char="-"/>
            </a:pPr>
            <a:r>
              <a:rPr lang="ar-QA" sz="16600" b="1" spc="150" dirty="0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التقويم</a:t>
            </a:r>
          </a:p>
          <a:p>
            <a:pPr marL="731520" indent="-685800" algn="r" rtl="1">
              <a:spcBef>
                <a:spcPct val="20000"/>
              </a:spcBef>
              <a:buClr>
                <a:srgbClr val="C66951"/>
              </a:buClr>
              <a:buFontTx/>
              <a:buChar char="-"/>
            </a:pPr>
            <a:r>
              <a:rPr lang="ar-QA" sz="16600" b="1" spc="150" dirty="0">
                <a:solidFill>
                  <a:prstClr val="white"/>
                </a:solidFill>
                <a:latin typeface="Traditional Arabic" pitchFamily="18" charset="-78"/>
                <a:cs typeface="Traditional Arabic" pitchFamily="18" charset="-78"/>
              </a:rPr>
              <a:t>64</a:t>
            </a:r>
            <a:endParaRPr lang="ar-QA" sz="16600" b="1" spc="150" dirty="0">
              <a:solidFill>
                <a:srgbClr val="FFFF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96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ar-QA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أ. اليتيم هو فاقد الب بعد البلوغ.    </a:t>
            </a:r>
          </a:p>
          <a:p>
            <a:pPr>
              <a:buNone/>
            </a:pPr>
            <a:r>
              <a:rPr lang="ar-QA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ب. كفالة اليتيم خلق اسلامي رفيع حثنا الاسلام على التخلق به.</a:t>
            </a:r>
          </a:p>
          <a:p>
            <a:pPr>
              <a:buNone/>
            </a:pPr>
            <a:r>
              <a:rPr lang="ar-QA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ج. كفالة اليتيم هي القيام بما يصلحة في </a:t>
            </a:r>
          </a:p>
          <a:p>
            <a:pPr>
              <a:buNone/>
            </a:pPr>
            <a:r>
              <a:rPr lang="ar-QA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دينه ودنياه. </a:t>
            </a:r>
          </a:p>
          <a:p>
            <a:pPr>
              <a:buNone/>
            </a:pPr>
            <a:r>
              <a:rPr lang="ar-QA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د. عدّ الاسلام الذي يعتدي على اليتيم ويسيء له كم يكذب بالدين.</a:t>
            </a:r>
          </a:p>
          <a:p>
            <a:pPr>
              <a:buNone/>
            </a:pPr>
            <a:r>
              <a:rPr lang="ar-QA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هـ. لا يجوز استثمار أموال اليتامى والالتجار بها حتى لا تتعرض للهلاك والخسارة.</a:t>
            </a:r>
            <a:endParaRPr lang="ar-QA" sz="17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r" rtl="1">
              <a:buNone/>
            </a:pPr>
            <a:r>
              <a:rPr lang="ar-QA" b="1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QA" sz="6000" b="1" dirty="0"/>
              <a:t>س1 : </a:t>
            </a:r>
            <a:r>
              <a:rPr lang="ar-QA" sz="5300" b="1" dirty="0"/>
              <a:t>ضع اشارة صح أو خطأ</a:t>
            </a:r>
            <a:r>
              <a:rPr lang="ar-QA" sz="6000" b="1" dirty="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97A6E5-6A5B-49EC-9B6D-E34F92272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144" y="2699014"/>
            <a:ext cx="1000125" cy="5406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84A51A-AC84-4537-A617-CCCB4D3EA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660058"/>
            <a:ext cx="1000125" cy="5406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3F14C2-78FC-47F4-82E6-DADEE1E2B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638800"/>
            <a:ext cx="1076325" cy="5129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D6812C-C7B2-48F8-985F-0F13EFE0D7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639788"/>
            <a:ext cx="1076325" cy="5129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69395-A2F5-4FF3-9A43-3278CAED6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164" y="4621102"/>
            <a:ext cx="1000125" cy="54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7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QA" sz="28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QA" sz="3600" b="1" dirty="0">
              <a:latin typeface="Traditional Arabic" pitchFamily="18" charset="-78"/>
              <a:cs typeface="Traditional Arabic" pitchFamily="18" charset="-78"/>
            </a:endParaRPr>
          </a:p>
          <a:p>
            <a:pPr algn="r">
              <a:buNone/>
            </a:pPr>
            <a:endParaRPr lang="ar-Q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ar-QA" sz="4400" b="1" dirty="0">
                <a:latin typeface="Traditional Arabic" pitchFamily="18" charset="-78"/>
                <a:cs typeface="Traditional Arabic" pitchFamily="18" charset="-78"/>
              </a:rPr>
              <a:t>س2: أضع دائرة حول رمز الإجابة الصحيحة.</a:t>
            </a:r>
            <a:endParaRPr lang="ar-QA" sz="4400" dirty="0"/>
          </a:p>
        </p:txBody>
      </p:sp>
      <p:sp>
        <p:nvSpPr>
          <p:cNvPr id="4" name="مستطيل 3"/>
          <p:cNvSpPr/>
          <p:nvPr/>
        </p:nvSpPr>
        <p:spPr>
          <a:xfrm>
            <a:off x="190500" y="1560967"/>
            <a:ext cx="8686800" cy="511524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3200" b="1" i="0" u="none" strike="noStrike" kern="1200" cap="none" spc="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1-</a:t>
            </a: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أشار النبي </a:t>
            </a: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ﷺ في حديث كافل اليتيم بإصبعيه :</a:t>
            </a:r>
            <a:endParaRPr lang="ar-QA" sz="3200" b="1" spc="150" dirty="0">
              <a:solidFill>
                <a:prstClr val="black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د. السبابة والوسطى.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2-</a:t>
            </a: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راوي حديث كافل اليتيم وهو آخر من مات من الصحابة في المدينة، هو: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ج. سهل بن سعد.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3-</a:t>
            </a: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تضمّنت الآية الكريمة في </a:t>
            </a: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قوله تعالى: ( أدعوهم لآبائهم هو أقسط عند الله)</a:t>
            </a:r>
            <a:r>
              <a:rPr kumimoji="0" lang="ar-QA" sz="3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موضوع: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3200" b="1" spc="150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أ. التبني.</a:t>
            </a:r>
            <a:endParaRPr kumimoji="0" lang="ar-QA" sz="3200" b="1" i="0" u="none" strike="noStrike" kern="1200" cap="none" spc="15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21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QA" sz="28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QA" sz="3600" b="1" dirty="0">
              <a:latin typeface="Traditional Arabic" pitchFamily="18" charset="-78"/>
              <a:cs typeface="Traditional Arabic" pitchFamily="18" charset="-78"/>
            </a:endParaRPr>
          </a:p>
          <a:p>
            <a:pPr algn="r">
              <a:buNone/>
            </a:pPr>
            <a:endParaRPr lang="ar-Q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ar-QA" sz="4400" b="1" dirty="0">
                <a:latin typeface="Traditional Arabic" pitchFamily="18" charset="-78"/>
                <a:cs typeface="Traditional Arabic" pitchFamily="18" charset="-78"/>
              </a:rPr>
              <a:t>س3: اعدد ثلاثة من حقوق الأيتام</a:t>
            </a:r>
            <a:endParaRPr lang="ar-QA" sz="4400" dirty="0"/>
          </a:p>
        </p:txBody>
      </p:sp>
      <p:sp>
        <p:nvSpPr>
          <p:cNvPr id="4" name="مستطيل 3"/>
          <p:cNvSpPr/>
          <p:nvPr/>
        </p:nvSpPr>
        <p:spPr>
          <a:xfrm>
            <a:off x="190500" y="1560967"/>
            <a:ext cx="8686800" cy="524451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5400" b="1" i="0" u="none" strike="noStrike" kern="1200" cap="none" spc="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1-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كفالتهم ورعايتهم.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2-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إقامة مؤسسات ترعاهم.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3-</a:t>
            </a:r>
            <a:r>
              <a:rPr kumimoji="0" lang="ar-QA" sz="54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غمرهم بالمحبة وحسن المعاملة.</a:t>
            </a:r>
          </a:p>
          <a:p>
            <a:pPr marL="45720" marR="0" lvl="0" indent="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66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68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ar-QA" sz="40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QA" b="1" dirty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r" rtl="1">
              <a:buNone/>
            </a:pPr>
            <a:r>
              <a:rPr lang="ar-QA" sz="4400" b="1" dirty="0">
                <a:latin typeface="Traditional Arabic" pitchFamily="18" charset="-78"/>
                <a:cs typeface="Traditional Arabic" pitchFamily="18" charset="-78"/>
                <a:sym typeface="Wingdings" panose="05000000000000000000" pitchFamily="2" charset="2"/>
              </a:rPr>
              <a:t> </a:t>
            </a:r>
            <a:r>
              <a:rPr lang="ar-QA" sz="6600" b="1" dirty="0">
                <a:latin typeface="Traditional Arabic" pitchFamily="18" charset="-78"/>
                <a:cs typeface="Traditional Arabic" pitchFamily="18" charset="-78"/>
                <a:sym typeface="Wingdings" panose="05000000000000000000" pitchFamily="2" charset="2"/>
              </a:rPr>
              <a:t>حث النبي على كفالة :             ووعد من يكفله </a:t>
            </a:r>
          </a:p>
          <a:p>
            <a:pPr algn="r" rtl="1">
              <a:buNone/>
            </a:pPr>
            <a:endParaRPr lang="ar-QA" sz="3600" b="1" dirty="0">
              <a:latin typeface="Traditional Arabic" pitchFamily="18" charset="-78"/>
              <a:cs typeface="Traditional Arabic" pitchFamily="18" charset="-78"/>
              <a:sym typeface="Wingdings" panose="05000000000000000000" pitchFamily="2" charset="2"/>
            </a:endParaRPr>
          </a:p>
          <a:p>
            <a:pPr algn="r" rtl="1">
              <a:buNone/>
            </a:pPr>
            <a:endParaRPr lang="ar-QA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265238"/>
          </a:xfrm>
        </p:spPr>
        <p:txBody>
          <a:bodyPr>
            <a:noAutofit/>
          </a:bodyPr>
          <a:lstStyle/>
          <a:p>
            <a:r>
              <a:rPr lang="ar-QA" sz="4800" b="1" dirty="0">
                <a:latin typeface="Traditional Arabic" pitchFamily="18" charset="-78"/>
                <a:cs typeface="Traditional Arabic" pitchFamily="18" charset="-78"/>
              </a:rPr>
              <a:t>س4: املأ الفراغ.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09600" y="2102643"/>
            <a:ext cx="2467282" cy="12799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QA" sz="5400" b="1" spc="150" dirty="0">
                <a:solidFill>
                  <a:srgbClr val="FF0000"/>
                </a:solidFill>
                <a:latin typeface="Franklin Gothic Medium"/>
                <a:cs typeface="Arial Bold" panose="020B0704020202020204" pitchFamily="34" charset="0"/>
              </a:rPr>
              <a:t>اليتيم</a:t>
            </a:r>
            <a:endParaRPr kumimoji="0" lang="ar-Q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/>
              <a:ea typeface="+mn-ea"/>
              <a:cs typeface="Arial Bold" panose="020B0704020202020204" pitchFamily="34" charset="0"/>
            </a:endParaRPr>
          </a:p>
        </p:txBody>
      </p:sp>
      <p:sp>
        <p:nvSpPr>
          <p:cNvPr id="6" name="مستطيل مستدير الزوايا 4">
            <a:extLst>
              <a:ext uri="{FF2B5EF4-FFF2-40B4-BE49-F238E27FC236}">
                <a16:creationId xmlns:a16="http://schemas.microsoft.com/office/drawing/2014/main" id="{E50FD692-7B57-4DCC-A4E2-3645200E30F2}"/>
              </a:ext>
            </a:extLst>
          </p:cNvPr>
          <p:cNvSpPr/>
          <p:nvPr/>
        </p:nvSpPr>
        <p:spPr>
          <a:xfrm>
            <a:off x="251951" y="3475394"/>
            <a:ext cx="4396248" cy="12799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QA" sz="4800" b="1" spc="150" dirty="0">
                <a:solidFill>
                  <a:srgbClr val="FF0000"/>
                </a:solidFill>
                <a:latin typeface="Franklin Gothic Medium"/>
                <a:cs typeface="Arial Bold" panose="020B0704020202020204" pitchFamily="34" charset="0"/>
              </a:rPr>
              <a:t>برفقته </a:t>
            </a:r>
            <a:r>
              <a:rPr lang="ar-QA" sz="4800" b="1" spc="150" dirty="0">
                <a:solidFill>
                  <a:schemeClr val="tx1"/>
                </a:solidFill>
                <a:latin typeface="Franklin Gothic Medium"/>
                <a:cs typeface="Arial Bold" panose="020B0704020202020204" pitchFamily="34" charset="0"/>
              </a:rPr>
              <a:t>في</a:t>
            </a:r>
            <a:r>
              <a:rPr lang="ar-QA" sz="4800" b="1" spc="150" dirty="0">
                <a:solidFill>
                  <a:srgbClr val="FF0000"/>
                </a:solidFill>
                <a:latin typeface="Franklin Gothic Medium"/>
                <a:cs typeface="Arial Bold" panose="020B0704020202020204" pitchFamily="34" charset="0"/>
              </a:rPr>
              <a:t> الجنة</a:t>
            </a:r>
            <a:endParaRPr kumimoji="0" lang="ar-Q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/>
              <a:ea typeface="+mn-ea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61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219166" y="1791286"/>
            <a:ext cx="8534400" cy="48768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endParaRPr kumimoji="0" lang="ar-QA" sz="40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40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1-</a:t>
            </a:r>
            <a:r>
              <a:rPr lang="ar-QA" sz="40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ضم اليتيم الى اسرة كافلة وينفق عليه من ماله الخاص.</a:t>
            </a: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0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 </a:t>
            </a:r>
            <a:r>
              <a:rPr kumimoji="0" lang="ar-QA" sz="4000" b="1" i="0" u="none" strike="noStrike" kern="1200" cap="none" spc="15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2-</a:t>
            </a:r>
            <a:r>
              <a:rPr kumimoji="0" lang="ar-QA" sz="4000" b="1" i="0" u="none" strike="noStrike" kern="1200" cap="none" spc="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kumimoji="0" lang="ar-QA" sz="40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الانفاق على اليتيم مع عدم ضمّه الى الكافل..</a:t>
            </a:r>
          </a:p>
          <a:p>
            <a:pPr marL="4572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lang="ar-QA" sz="40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 </a:t>
            </a:r>
            <a:r>
              <a:rPr lang="ar-QA" sz="40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3-</a:t>
            </a:r>
            <a:r>
              <a:rPr lang="ar-QA" sz="40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رعاية اليتيم من ماله الخاص به.</a:t>
            </a:r>
            <a:endParaRPr kumimoji="0" lang="ar-QA" sz="40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  <a:p>
            <a:pPr marL="731520" marR="0" lvl="0" indent="-6858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Char char="-"/>
              <a:tabLst/>
              <a:defRPr/>
            </a:pPr>
            <a:endParaRPr kumimoji="0" lang="ar-QA" sz="4000" b="1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17286" y="15240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س5. اذكر ثلاث صور لرعاية الأيتام.</a:t>
            </a:r>
          </a:p>
        </p:txBody>
      </p:sp>
    </p:spTree>
    <p:extLst>
      <p:ext uri="{BB962C8B-B14F-4D97-AF65-F5344CB8AC3E}">
        <p14:creationId xmlns:p14="http://schemas.microsoft.com/office/powerpoint/2010/main" val="50292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QA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مجسم مشطوف الحواف 4"/>
          <p:cNvSpPr/>
          <p:nvPr/>
        </p:nvSpPr>
        <p:spPr>
          <a:xfrm>
            <a:off x="152400" y="1600200"/>
            <a:ext cx="8534400" cy="4953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" lvl="0" algn="r" rtl="1">
              <a:spcBef>
                <a:spcPct val="20000"/>
              </a:spcBef>
              <a:buClr>
                <a:srgbClr val="C66951"/>
              </a:buClr>
              <a:defRPr/>
            </a:pPr>
            <a:endParaRPr lang="ar-QA" sz="4800" b="1" spc="150" dirty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45720" lvl="0" algn="r" rtl="1">
              <a:spcBef>
                <a:spcPct val="20000"/>
              </a:spcBef>
              <a:buClr>
                <a:srgbClr val="C66951"/>
              </a:buClr>
              <a:defRPr/>
            </a:pPr>
            <a:r>
              <a:rPr lang="ar-QA" sz="48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قال رسول الله </a:t>
            </a:r>
            <a:r>
              <a:rPr lang="ar-QA" sz="2800" b="1" spc="150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صلى الله عليه وسلم </a:t>
            </a:r>
            <a:r>
              <a:rPr lang="ar-QA" sz="4800" b="1" spc="150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pPr marL="45720" lvl="0" algn="ctr" rtl="1">
              <a:spcBef>
                <a:spcPct val="20000"/>
              </a:spcBef>
              <a:buClr>
                <a:srgbClr val="C66951"/>
              </a:buClr>
              <a:defRPr/>
            </a:pPr>
            <a:r>
              <a:rPr lang="ar-QA" sz="54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( أنا وكافل اليتيم ...  </a:t>
            </a:r>
          </a:p>
          <a:p>
            <a:pPr marL="45720" lvl="0" algn="ctr" rtl="1">
              <a:spcBef>
                <a:spcPct val="20000"/>
              </a:spcBef>
              <a:buClr>
                <a:srgbClr val="C66951"/>
              </a:buClr>
              <a:defRPr/>
            </a:pPr>
            <a:r>
              <a:rPr lang="ar-QA" sz="54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كهاتين في الجنّة وأشار بالسبّابة والوسطى وفرّق بينهما قليلاً) </a:t>
            </a:r>
          </a:p>
          <a:p>
            <a:pPr marL="45720" lvl="0" algn="r" rtl="1">
              <a:spcBef>
                <a:spcPct val="20000"/>
              </a:spcBef>
              <a:buClr>
                <a:srgbClr val="C66951"/>
              </a:buClr>
              <a:defRPr/>
            </a:pPr>
            <a:r>
              <a:rPr lang="ar-QA" sz="4800" b="1" spc="150" dirty="0">
                <a:solidFill>
                  <a:prstClr val="black"/>
                </a:solidFill>
                <a:latin typeface="Traditional Arabic" pitchFamily="18" charset="-78"/>
                <a:cs typeface="Traditional Arabic" pitchFamily="18" charset="-78"/>
              </a:rPr>
              <a:t>                                      </a:t>
            </a:r>
            <a:r>
              <a:rPr lang="ar-QA" b="1" spc="150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رواه احمد</a:t>
            </a:r>
            <a:endParaRPr lang="ar-QA" sz="4800" b="1" spc="150" dirty="0">
              <a:solidFill>
                <a:srgbClr val="FFFF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48175" y="20577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286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66951"/>
              </a:buClr>
              <a:buSzTx/>
              <a:buFontTx/>
              <a:buNone/>
              <a:tabLst/>
              <a:defRPr/>
            </a:pPr>
            <a:r>
              <a:rPr kumimoji="0" lang="ar-QA" sz="4400" b="1" i="0" u="none" strike="noStrike" kern="1200" cap="none" spc="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س6: اكمل الحديث......</a:t>
            </a:r>
          </a:p>
        </p:txBody>
      </p:sp>
    </p:spTree>
    <p:extLst>
      <p:ext uri="{BB962C8B-B14F-4D97-AF65-F5344CB8AC3E}">
        <p14:creationId xmlns:p14="http://schemas.microsoft.com/office/powerpoint/2010/main" val="29297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9530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ar-QA" sz="28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QA" sz="3600" b="1" dirty="0">
              <a:latin typeface="Traditional Arabic" pitchFamily="18" charset="-78"/>
              <a:cs typeface="Traditional Arabic" pitchFamily="18" charset="-78"/>
            </a:endParaRPr>
          </a:p>
          <a:p>
            <a:pPr algn="r">
              <a:buNone/>
            </a:pPr>
            <a:endParaRPr lang="ar-Q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ar-QA" sz="8000" b="1" dirty="0">
                <a:latin typeface="Traditional Arabic" pitchFamily="18" charset="-78"/>
                <a:cs typeface="Traditional Arabic" pitchFamily="18" charset="-78"/>
              </a:rPr>
              <a:t>انتهى</a:t>
            </a:r>
            <a:endParaRPr lang="ar-Q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B7915-29E8-49E0-A3AA-D07C43DCF6A9}"/>
              </a:ext>
            </a:extLst>
          </p:cNvPr>
          <p:cNvSpPr txBox="1"/>
          <p:nvPr/>
        </p:nvSpPr>
        <p:spPr>
          <a:xfrm>
            <a:off x="947946" y="1981200"/>
            <a:ext cx="7669087" cy="34163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QA" sz="7200" dirty="0">
                <a:solidFill>
                  <a:srgbClr val="FF0000"/>
                </a:solidFill>
              </a:rPr>
              <a:t>بورك بكم </a:t>
            </a:r>
          </a:p>
          <a:p>
            <a:pPr algn="ctr" rtl="1"/>
            <a:r>
              <a:rPr lang="ar-QA" sz="7200" dirty="0">
                <a:solidFill>
                  <a:srgbClr val="FF0000"/>
                </a:solidFill>
              </a:rPr>
              <a:t>والسلام عليكم ورحمة الله</a:t>
            </a:r>
          </a:p>
          <a:p>
            <a:pPr algn="ctr" rtl="1"/>
            <a:r>
              <a:rPr lang="ar-QA" sz="7200" dirty="0">
                <a:solidFill>
                  <a:srgbClr val="FF0000"/>
                </a:solidFill>
              </a:rPr>
              <a:t> وبركاته</a:t>
            </a:r>
          </a:p>
        </p:txBody>
      </p:sp>
    </p:spTree>
    <p:extLst>
      <p:ext uri="{BB962C8B-B14F-4D97-AF65-F5344CB8AC3E}">
        <p14:creationId xmlns:p14="http://schemas.microsoft.com/office/powerpoint/2010/main" val="65798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شبكة">
  <a:themeElements>
    <a:clrScheme name="شبكة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شبكة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شبكة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4091</TotalTime>
  <Words>657</Words>
  <Application>Microsoft Office PowerPoint</Application>
  <PresentationFormat>On-screen Show (4:3)</PresentationFormat>
  <Paragraphs>111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Calibri</vt:lpstr>
      <vt:lpstr>Franklin Gothic Book</vt:lpstr>
      <vt:lpstr>Franklin Gothic Medium</vt:lpstr>
      <vt:lpstr>Sakkal Majalla</vt:lpstr>
      <vt:lpstr>Times New Roman</vt:lpstr>
      <vt:lpstr>Traditional Arabic</vt:lpstr>
      <vt:lpstr>Wingdings</vt:lpstr>
      <vt:lpstr>Wingdings 2</vt:lpstr>
      <vt:lpstr>رحلة</vt:lpstr>
      <vt:lpstr>شبكة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س1 : ضع اشارة صح أو خطأ.</vt:lpstr>
      <vt:lpstr>س2: أضع دائرة حول رمز الإجابة الصحيحة.</vt:lpstr>
      <vt:lpstr>س3: اعدد ثلاثة من حقوق الأيتام</vt:lpstr>
      <vt:lpstr>س4: املأ الفراغ.</vt:lpstr>
      <vt:lpstr>PowerPoint Presentation</vt:lpstr>
      <vt:lpstr>PowerPoint Presentation</vt:lpstr>
      <vt:lpstr>انتهى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الإيمان حقيقته ودرجاته</dc:title>
  <dc:creator>Mohammed</dc:creator>
  <cp:lastModifiedBy>ابو الطيب</cp:lastModifiedBy>
  <cp:revision>183</cp:revision>
  <dcterms:created xsi:type="dcterms:W3CDTF">2006-08-16T00:00:00Z</dcterms:created>
  <dcterms:modified xsi:type="dcterms:W3CDTF">2022-10-04T04:05:50Z</dcterms:modified>
</cp:coreProperties>
</file>